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6" r:id="rId2"/>
    <p:sldId id="256" r:id="rId3"/>
    <p:sldId id="269" r:id="rId4"/>
    <p:sldId id="294" r:id="rId5"/>
    <p:sldId id="295" r:id="rId6"/>
    <p:sldId id="286" r:id="rId7"/>
    <p:sldId id="291" r:id="rId8"/>
    <p:sldId id="280" r:id="rId9"/>
    <p:sldId id="287" r:id="rId10"/>
    <p:sldId id="277" r:id="rId11"/>
    <p:sldId id="292" r:id="rId12"/>
    <p:sldId id="293" r:id="rId13"/>
    <p:sldId id="290" r:id="rId14"/>
    <p:sldId id="270" r:id="rId15"/>
    <p:sldId id="289" r:id="rId16"/>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1A2EB3-591D-4CD1-8989-47E15EA16346}" v="14" dt="2025-03-15T18:35:20.8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4660"/>
  </p:normalViewPr>
  <p:slideViewPr>
    <p:cSldViewPr>
      <p:cViewPr varScale="1">
        <p:scale>
          <a:sx n="63" d="100"/>
          <a:sy n="63" d="100"/>
        </p:scale>
        <p:origin x="1368" y="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 Id="rId5" Type="http://schemas.openxmlformats.org/officeDocument/2006/relationships/package" Target="../embeddings/Microsoft_Excel_Worksheet.xlsx"/><Relationship Id="rId4" Type="http://schemas.openxmlformats.org/officeDocument/2006/relationships/image" Target="../media/image6.jpeg"/></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blipFill dpi="0" rotWithShape="1">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76200">
                <a:solidFill>
                  <a:schemeClr val="bg1"/>
                </a:solidFill>
              </a:ln>
            </c:spPr>
            <c:extLst>
              <c:ext xmlns:c16="http://schemas.microsoft.com/office/drawing/2014/chart" uri="{C3380CC4-5D6E-409C-BE32-E72D297353CC}">
                <c16:uniqueId val="{00000001-1043-41EB-A34E-1DE9C6D5D078}"/>
              </c:ext>
            </c:extLst>
          </c:dPt>
          <c:dPt>
            <c:idx val="1"/>
            <c:bubble3D val="0"/>
            <c:spPr>
              <a:blipFill dpi="0" rotWithShape="1">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76200">
                <a:solidFill>
                  <a:schemeClr val="bg1"/>
                </a:solidFill>
              </a:ln>
            </c:spPr>
            <c:extLst>
              <c:ext xmlns:c16="http://schemas.microsoft.com/office/drawing/2014/chart" uri="{C3380CC4-5D6E-409C-BE32-E72D297353CC}">
                <c16:uniqueId val="{00000003-1043-41EB-A34E-1DE9C6D5D078}"/>
              </c:ext>
            </c:extLst>
          </c:dPt>
          <c:dPt>
            <c:idx val="2"/>
            <c:bubble3D val="0"/>
            <c:spPr>
              <a:blipFill dpi="0" rotWithShape="1">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76200">
                <a:solidFill>
                  <a:schemeClr val="bg1"/>
                </a:solidFill>
              </a:ln>
            </c:spPr>
            <c:extLst>
              <c:ext xmlns:c16="http://schemas.microsoft.com/office/drawing/2014/chart" uri="{C3380CC4-5D6E-409C-BE32-E72D297353CC}">
                <c16:uniqueId val="{00000005-1043-41EB-A34E-1DE9C6D5D078}"/>
              </c:ext>
            </c:extLst>
          </c:dPt>
          <c:dPt>
            <c:idx val="3"/>
            <c:bubble3D val="0"/>
            <c:spPr>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w="76200">
                <a:solidFill>
                  <a:schemeClr val="bg1"/>
                </a:solidFill>
              </a:ln>
            </c:spPr>
            <c:extLst>
              <c:ext xmlns:c16="http://schemas.microsoft.com/office/drawing/2014/chart" uri="{C3380CC4-5D6E-409C-BE32-E72D297353CC}">
                <c16:uniqueId val="{00000007-1043-41EB-A34E-1DE9C6D5D078}"/>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8-1043-41EB-A34E-1DE9C6D5D078}"/>
            </c:ext>
          </c:extLst>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5">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DF8F5ADB-531D-4927-A936-5D471285AEC0}" type="datetimeFigureOut">
              <a:rPr lang="en-GB" smtClean="0"/>
              <a:t>17/03/2025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C792FBC8-E4D8-4FE6-9EDD-812BE43D6A74}" type="slidenum">
              <a:rPr lang="en-GB" smtClean="0"/>
              <a:t>‹#›</a:t>
            </a:fld>
            <a:endParaRPr lang="en-GB" dirty="0"/>
          </a:p>
        </p:txBody>
      </p:sp>
    </p:spTree>
    <p:extLst>
      <p:ext uri="{BB962C8B-B14F-4D97-AF65-F5344CB8AC3E}">
        <p14:creationId xmlns:p14="http://schemas.microsoft.com/office/powerpoint/2010/main" val="4052954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a:t>
            </a:r>
          </a:p>
        </p:txBody>
      </p:sp>
      <p:sp>
        <p:nvSpPr>
          <p:cNvPr id="4" name="Slide Number Placeholder 3"/>
          <p:cNvSpPr>
            <a:spLocks noGrp="1"/>
          </p:cNvSpPr>
          <p:nvPr>
            <p:ph type="sldNum" sz="quarter" idx="10"/>
          </p:nvPr>
        </p:nvSpPr>
        <p:spPr/>
        <p:txBody>
          <a:bodyPr/>
          <a:lstStyle/>
          <a:p>
            <a:fld id="{C792FBC8-E4D8-4FE6-9EDD-812BE43D6A74}" type="slidenum">
              <a:rPr lang="en-GB" smtClean="0"/>
              <a:t>6</a:t>
            </a:fld>
            <a:endParaRPr lang="en-GB" dirty="0"/>
          </a:p>
        </p:txBody>
      </p:sp>
    </p:spTree>
    <p:extLst>
      <p:ext uri="{BB962C8B-B14F-4D97-AF65-F5344CB8AC3E}">
        <p14:creationId xmlns:p14="http://schemas.microsoft.com/office/powerpoint/2010/main" val="3646280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a:t>
            </a:r>
          </a:p>
        </p:txBody>
      </p:sp>
      <p:sp>
        <p:nvSpPr>
          <p:cNvPr id="4" name="Slide Number Placeholder 3"/>
          <p:cNvSpPr>
            <a:spLocks noGrp="1"/>
          </p:cNvSpPr>
          <p:nvPr>
            <p:ph type="sldNum" sz="quarter" idx="10"/>
          </p:nvPr>
        </p:nvSpPr>
        <p:spPr/>
        <p:txBody>
          <a:bodyPr/>
          <a:lstStyle/>
          <a:p>
            <a:fld id="{C792FBC8-E4D8-4FE6-9EDD-812BE43D6A74}" type="slidenum">
              <a:rPr lang="en-GB" smtClean="0"/>
              <a:t>7</a:t>
            </a:fld>
            <a:endParaRPr lang="en-GB" dirty="0"/>
          </a:p>
        </p:txBody>
      </p:sp>
    </p:spTree>
    <p:extLst>
      <p:ext uri="{BB962C8B-B14F-4D97-AF65-F5344CB8AC3E}">
        <p14:creationId xmlns:p14="http://schemas.microsoft.com/office/powerpoint/2010/main" val="3646280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1167112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134066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201895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3994144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3650933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238247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4208164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17757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736895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1295772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E24A0-9D2E-49DB-80F8-EB70522386C9}" type="datetimeFigureOut">
              <a:rPr lang="en-GB" smtClean="0"/>
              <a:t>17/03/2025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319248F-4F1A-4160-9350-6338EF6C799D}" type="slidenum">
              <a:rPr lang="en-GB" smtClean="0"/>
              <a:t>‹#›</a:t>
            </a:fld>
            <a:endParaRPr lang="en-GB" dirty="0"/>
          </a:p>
        </p:txBody>
      </p:sp>
    </p:spTree>
    <p:extLst>
      <p:ext uri="{BB962C8B-B14F-4D97-AF65-F5344CB8AC3E}">
        <p14:creationId xmlns:p14="http://schemas.microsoft.com/office/powerpoint/2010/main" val="3990314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AE24A0-9D2E-49DB-80F8-EB70522386C9}" type="datetimeFigureOut">
              <a:rPr lang="en-GB" smtClean="0"/>
              <a:t>17/03/2025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19248F-4F1A-4160-9350-6338EF6C799D}" type="slidenum">
              <a:rPr lang="en-GB" smtClean="0"/>
              <a:t>‹#›</a:t>
            </a:fld>
            <a:endParaRPr lang="en-GB" dirty="0"/>
          </a:p>
        </p:txBody>
      </p:sp>
    </p:spTree>
    <p:extLst>
      <p:ext uri="{BB962C8B-B14F-4D97-AF65-F5344CB8AC3E}">
        <p14:creationId xmlns:p14="http://schemas.microsoft.com/office/powerpoint/2010/main" val="803062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1.xml"/><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9.jpeg"/><Relationship Id="rId7"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2.jpg"/><Relationship Id="rId9"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2.jpeg"/><Relationship Id="rId13" Type="http://schemas.openxmlformats.org/officeDocument/2006/relationships/image" Target="../media/image37.png"/><Relationship Id="rId3" Type="http://schemas.openxmlformats.org/officeDocument/2006/relationships/image" Target="../media/image2.jpg"/><Relationship Id="rId7" Type="http://schemas.openxmlformats.org/officeDocument/2006/relationships/image" Target="../media/image31.jpeg"/><Relationship Id="rId12" Type="http://schemas.openxmlformats.org/officeDocument/2006/relationships/image" Target="../media/image36.jpeg"/><Relationship Id="rId2" Type="http://schemas.openxmlformats.org/officeDocument/2006/relationships/image" Target="../media/image1.jpeg"/><Relationship Id="rId16"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30.jpeg"/><Relationship Id="rId11" Type="http://schemas.openxmlformats.org/officeDocument/2006/relationships/image" Target="../media/image35.jpeg"/><Relationship Id="rId5" Type="http://schemas.openxmlformats.org/officeDocument/2006/relationships/image" Target="../media/image29.jpeg"/><Relationship Id="rId15" Type="http://schemas.openxmlformats.org/officeDocument/2006/relationships/image" Target="../media/image39.jpeg"/><Relationship Id="rId10" Type="http://schemas.openxmlformats.org/officeDocument/2006/relationships/image" Target="../media/image34.png"/><Relationship Id="rId4" Type="http://schemas.openxmlformats.org/officeDocument/2006/relationships/image" Target="../media/image28.jpeg"/><Relationship Id="rId9" Type="http://schemas.openxmlformats.org/officeDocument/2006/relationships/image" Target="../media/image33.jpeg"/><Relationship Id="rId14" Type="http://schemas.openxmlformats.org/officeDocument/2006/relationships/image" Target="../media/image38.png"/></Relationships>
</file>

<file path=ppt/slides/_rels/slide1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2.jpg"/><Relationship Id="rId7"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png"/><Relationship Id="rId9" Type="http://schemas.openxmlformats.org/officeDocument/2006/relationships/image" Target="../media/image46.png"/></Relationships>
</file>

<file path=ppt/slides/_rels/slide12.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2.jpg"/><Relationship Id="rId7" Type="http://schemas.openxmlformats.org/officeDocument/2006/relationships/image" Target="../media/image50.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image" Target="../media/image52.jpeg"/></Relationships>
</file>

<file path=ppt/slides/_rels/slide1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2.jpg"/><Relationship Id="rId7" Type="http://schemas.openxmlformats.org/officeDocument/2006/relationships/image" Target="../media/image56.pn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5" name="Rectangle 24"/>
          <p:cNvSpPr/>
          <p:nvPr/>
        </p:nvSpPr>
        <p:spPr>
          <a:xfrm>
            <a:off x="179512" y="139313"/>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19872" y="404664"/>
            <a:ext cx="2919612" cy="2815338"/>
          </a:xfrm>
          <a:prstGeom prst="rect">
            <a:avLst/>
          </a:prstGeom>
        </p:spPr>
      </p:pic>
      <p:sp>
        <p:nvSpPr>
          <p:cNvPr id="2" name="TextBox 1"/>
          <p:cNvSpPr txBox="1"/>
          <p:nvPr/>
        </p:nvSpPr>
        <p:spPr>
          <a:xfrm>
            <a:off x="683568" y="3443516"/>
            <a:ext cx="8064896" cy="4078039"/>
          </a:xfrm>
          <a:prstGeom prst="rect">
            <a:avLst/>
          </a:prstGeom>
          <a:noFill/>
        </p:spPr>
        <p:txBody>
          <a:bodyPr wrap="square" rtlCol="0">
            <a:spAutoFit/>
          </a:bodyPr>
          <a:lstStyle/>
          <a:p>
            <a:pPr algn="ctr"/>
            <a:r>
              <a:rPr lang="en-GB" sz="5500" b="1" dirty="0">
                <a:latin typeface="Twinkl" pitchFamily="2" charset="0"/>
              </a:rPr>
              <a:t>Ty’n y Wern Primary</a:t>
            </a:r>
          </a:p>
          <a:p>
            <a:pPr algn="ctr"/>
            <a:r>
              <a:rPr lang="en-GB" sz="4000" dirty="0">
                <a:latin typeface="Twinkl" pitchFamily="2" charset="0"/>
              </a:rPr>
              <a:t> Curriculum Summary</a:t>
            </a:r>
          </a:p>
          <a:p>
            <a:pPr algn="ctr"/>
            <a:endParaRPr lang="en-GB" sz="1400" dirty="0">
              <a:latin typeface="Twinkl" pitchFamily="2" charset="0"/>
            </a:endParaRPr>
          </a:p>
          <a:p>
            <a:pPr algn="ctr"/>
            <a:r>
              <a:rPr lang="en-GB" sz="1400" dirty="0">
                <a:latin typeface="Twinkl" pitchFamily="2" charset="0"/>
              </a:rPr>
              <a:t>In September, all Primary Schools and some Secondary Schools will be introducing the new Curriculum for Wales. It aims to help each school develop its own curriculum, enabling their learners to develop towards the four purposes of the curriculum – the starting point and aspiration for every child and young person in Wales. It will suit their needs and help them reach their full potential. This document outlines our curriculum development journey, so far…</a:t>
            </a:r>
          </a:p>
          <a:p>
            <a:r>
              <a:rPr lang="en-GB" sz="4000" dirty="0"/>
              <a:t> </a:t>
            </a:r>
          </a:p>
          <a:p>
            <a:pPr algn="ctr"/>
            <a:endParaRPr lang="en-GB" sz="4000" dirty="0">
              <a:latin typeface="Twinkl" pitchFamily="2" charset="0"/>
            </a:endParaRPr>
          </a:p>
        </p:txBody>
      </p:sp>
    </p:spTree>
    <p:extLst>
      <p:ext uri="{BB962C8B-B14F-4D97-AF65-F5344CB8AC3E}">
        <p14:creationId xmlns:p14="http://schemas.microsoft.com/office/powerpoint/2010/main" val="3320176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12290" y="-44624"/>
            <a:ext cx="9144000" cy="6858000"/>
          </a:xfrm>
          <a:prstGeom prst="rect">
            <a:avLst/>
          </a:prstGeom>
        </p:spPr>
      </p:pic>
      <p:sp>
        <p:nvSpPr>
          <p:cNvPr id="15" name="Oval 14"/>
          <p:cNvSpPr/>
          <p:nvPr/>
        </p:nvSpPr>
        <p:spPr>
          <a:xfrm>
            <a:off x="3851920" y="4437112"/>
            <a:ext cx="1080120" cy="122413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6" name="Chart 15"/>
          <p:cNvGraphicFramePr/>
          <p:nvPr>
            <p:extLst>
              <p:ext uri="{D42A27DB-BD31-4B8C-83A1-F6EECF244321}">
                <p14:modId xmlns:p14="http://schemas.microsoft.com/office/powerpoint/2010/main" val="2779364337"/>
              </p:ext>
            </p:extLst>
          </p:nvPr>
        </p:nvGraphicFramePr>
        <p:xfrm>
          <a:off x="1920416" y="2276872"/>
          <a:ext cx="5496272" cy="3384376"/>
        </p:xfrm>
        <a:graphic>
          <a:graphicData uri="http://schemas.openxmlformats.org/drawingml/2006/chart">
            <c:chart xmlns:c="http://schemas.openxmlformats.org/drawingml/2006/chart" xmlns:r="http://schemas.openxmlformats.org/officeDocument/2006/relationships" r:id="rId3"/>
          </a:graphicData>
        </a:graphic>
      </p:graphicFrame>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0964" y="3468577"/>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6" name="Down Ribbon 25"/>
          <p:cNvSpPr/>
          <p:nvPr/>
        </p:nvSpPr>
        <p:spPr>
          <a:xfrm>
            <a:off x="1835696" y="260648"/>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228" y="41804"/>
            <a:ext cx="1047404" cy="1009996"/>
          </a:xfrm>
          <a:prstGeom prst="rect">
            <a:avLst/>
          </a:prstGeom>
        </p:spPr>
      </p:pic>
      <p:sp>
        <p:nvSpPr>
          <p:cNvPr id="18" name="TextBox 17"/>
          <p:cNvSpPr txBox="1"/>
          <p:nvPr/>
        </p:nvSpPr>
        <p:spPr>
          <a:xfrm>
            <a:off x="1619672" y="548680"/>
            <a:ext cx="6264696" cy="584775"/>
          </a:xfrm>
          <a:prstGeom prst="rect">
            <a:avLst/>
          </a:prstGeom>
          <a:noFill/>
        </p:spPr>
        <p:txBody>
          <a:bodyPr wrap="square" rtlCol="0">
            <a:spAutoFit/>
          </a:bodyPr>
          <a:lstStyle/>
          <a:p>
            <a:pPr algn="ctr"/>
            <a:r>
              <a:rPr lang="en-GB" sz="3200" dirty="0">
                <a:latin typeface="Twinkl" pitchFamily="2" charset="0"/>
              </a:rPr>
              <a:t>All About Us</a:t>
            </a:r>
          </a:p>
        </p:txBody>
      </p:sp>
      <p:sp>
        <p:nvSpPr>
          <p:cNvPr id="3" name="TextBox 2"/>
          <p:cNvSpPr txBox="1"/>
          <p:nvPr/>
        </p:nvSpPr>
        <p:spPr>
          <a:xfrm>
            <a:off x="3059832" y="1268760"/>
            <a:ext cx="3096344" cy="1077218"/>
          </a:xfrm>
          <a:prstGeom prst="rect">
            <a:avLst/>
          </a:prstGeom>
          <a:noFill/>
        </p:spPr>
        <p:txBody>
          <a:bodyPr wrap="square" rtlCol="0">
            <a:spAutoFit/>
          </a:bodyPr>
          <a:lstStyle/>
          <a:p>
            <a:pPr algn="ctr"/>
            <a:r>
              <a:rPr lang="en-GB" sz="1600" b="1" dirty="0">
                <a:latin typeface="Twinkl" pitchFamily="2" charset="0"/>
              </a:rPr>
              <a:t>We have designed our curriculum with the needs of our pupils and community in mind.</a:t>
            </a:r>
          </a:p>
        </p:txBody>
      </p:sp>
      <p:pic>
        <p:nvPicPr>
          <p:cNvPr id="27" name="Picture 26">
            <a:extLst>
              <a:ext uri="{FF2B5EF4-FFF2-40B4-BE49-F238E27FC236}">
                <a16:creationId xmlns:a16="http://schemas.microsoft.com/office/drawing/2014/main" id="{24DD8832-D442-E351-9DF6-7D9D2E1E85AB}"/>
              </a:ext>
            </a:extLst>
          </p:cNvPr>
          <p:cNvPicPr>
            <a:picLocks noChangeAspect="1"/>
          </p:cNvPicPr>
          <p:nvPr/>
        </p:nvPicPr>
        <p:blipFill>
          <a:blip r:embed="rId5"/>
          <a:stretch>
            <a:fillRect/>
          </a:stretch>
        </p:blipFill>
        <p:spPr>
          <a:xfrm>
            <a:off x="372616" y="1538178"/>
            <a:ext cx="2531368" cy="3008167"/>
          </a:xfrm>
          <a:prstGeom prst="rect">
            <a:avLst/>
          </a:prstGeom>
          <a:ln w="12700">
            <a:solidFill>
              <a:schemeClr val="tx1"/>
            </a:solidFill>
          </a:ln>
        </p:spPr>
      </p:pic>
      <p:pic>
        <p:nvPicPr>
          <p:cNvPr id="29" name="Picture 28">
            <a:extLst>
              <a:ext uri="{FF2B5EF4-FFF2-40B4-BE49-F238E27FC236}">
                <a16:creationId xmlns:a16="http://schemas.microsoft.com/office/drawing/2014/main" id="{360CAE84-CEED-113A-E17D-DD6017ED69B6}"/>
              </a:ext>
            </a:extLst>
          </p:cNvPr>
          <p:cNvPicPr>
            <a:picLocks noChangeAspect="1"/>
          </p:cNvPicPr>
          <p:nvPr/>
        </p:nvPicPr>
        <p:blipFill>
          <a:blip r:embed="rId6"/>
          <a:stretch>
            <a:fillRect/>
          </a:stretch>
        </p:blipFill>
        <p:spPr>
          <a:xfrm>
            <a:off x="372616" y="4783611"/>
            <a:ext cx="2944652" cy="1685707"/>
          </a:xfrm>
          <a:prstGeom prst="rect">
            <a:avLst/>
          </a:prstGeom>
          <a:ln>
            <a:solidFill>
              <a:schemeClr val="tx1"/>
            </a:solidFill>
          </a:ln>
        </p:spPr>
      </p:pic>
      <p:pic>
        <p:nvPicPr>
          <p:cNvPr id="31" name="Picture 30">
            <a:extLst>
              <a:ext uri="{FF2B5EF4-FFF2-40B4-BE49-F238E27FC236}">
                <a16:creationId xmlns:a16="http://schemas.microsoft.com/office/drawing/2014/main" id="{BD17CE96-2B10-385D-4109-39A113BEA4DA}"/>
              </a:ext>
            </a:extLst>
          </p:cNvPr>
          <p:cNvPicPr>
            <a:picLocks noChangeAspect="1"/>
          </p:cNvPicPr>
          <p:nvPr/>
        </p:nvPicPr>
        <p:blipFill>
          <a:blip r:embed="rId7"/>
          <a:stretch>
            <a:fillRect/>
          </a:stretch>
        </p:blipFill>
        <p:spPr>
          <a:xfrm>
            <a:off x="6407572" y="1340768"/>
            <a:ext cx="2352675" cy="2895600"/>
          </a:xfrm>
          <a:prstGeom prst="rect">
            <a:avLst/>
          </a:prstGeom>
          <a:ln>
            <a:solidFill>
              <a:schemeClr val="tx1"/>
            </a:solidFill>
          </a:ln>
        </p:spPr>
      </p:pic>
      <p:pic>
        <p:nvPicPr>
          <p:cNvPr id="33" name="Picture 32">
            <a:extLst>
              <a:ext uri="{FF2B5EF4-FFF2-40B4-BE49-F238E27FC236}">
                <a16:creationId xmlns:a16="http://schemas.microsoft.com/office/drawing/2014/main" id="{F9AC9D62-B009-ACCD-E3A9-9DB5AD7F8979}"/>
              </a:ext>
            </a:extLst>
          </p:cNvPr>
          <p:cNvPicPr>
            <a:picLocks noChangeAspect="1"/>
          </p:cNvPicPr>
          <p:nvPr/>
        </p:nvPicPr>
        <p:blipFill>
          <a:blip r:embed="rId8"/>
          <a:stretch>
            <a:fillRect/>
          </a:stretch>
        </p:blipFill>
        <p:spPr>
          <a:xfrm>
            <a:off x="6265890" y="4484579"/>
            <a:ext cx="2337677" cy="2016050"/>
          </a:xfrm>
          <a:prstGeom prst="rect">
            <a:avLst/>
          </a:prstGeom>
          <a:ln>
            <a:solidFill>
              <a:schemeClr val="tx1"/>
            </a:solidFill>
          </a:ln>
        </p:spPr>
      </p:pic>
    </p:spTree>
    <p:extLst>
      <p:ext uri="{BB962C8B-B14F-4D97-AF65-F5344CB8AC3E}">
        <p14:creationId xmlns:p14="http://schemas.microsoft.com/office/powerpoint/2010/main" val="664108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Oval 14"/>
          <p:cNvSpPr/>
          <p:nvPr/>
        </p:nvSpPr>
        <p:spPr>
          <a:xfrm>
            <a:off x="3851920" y="4437112"/>
            <a:ext cx="1080120" cy="122413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1" name="Down Ribbon 10"/>
          <p:cNvSpPr/>
          <p:nvPr/>
        </p:nvSpPr>
        <p:spPr>
          <a:xfrm>
            <a:off x="1835696" y="260648"/>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a:off x="1619672" y="548680"/>
            <a:ext cx="6264696" cy="584775"/>
          </a:xfrm>
          <a:prstGeom prst="rect">
            <a:avLst/>
          </a:prstGeom>
          <a:noFill/>
        </p:spPr>
        <p:txBody>
          <a:bodyPr wrap="square" rtlCol="0">
            <a:spAutoFit/>
          </a:bodyPr>
          <a:lstStyle/>
          <a:p>
            <a:pPr algn="ctr"/>
            <a:r>
              <a:rPr lang="en-GB" sz="3200" dirty="0">
                <a:latin typeface="Twinkl" pitchFamily="2" charset="0"/>
              </a:rPr>
              <a:t>Vision</a:t>
            </a:r>
          </a:p>
        </p:txBody>
      </p:sp>
      <p:pic>
        <p:nvPicPr>
          <p:cNvPr id="13" name="Picture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542072">
            <a:off x="605032" y="1739922"/>
            <a:ext cx="2073528" cy="1465127"/>
          </a:xfrm>
          <a:prstGeom prst="rect">
            <a:avLst/>
          </a:prstGeom>
          <a:ln w="9525"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4"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526334">
            <a:off x="633061" y="4067600"/>
            <a:ext cx="2038652" cy="1432238"/>
          </a:xfrm>
          <a:prstGeom prst="rect">
            <a:avLst/>
          </a:prstGeom>
          <a:ln w="9525">
            <a:solidFill>
              <a:schemeClr val="tx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20"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585227">
            <a:off x="2005249" y="2479594"/>
            <a:ext cx="2099928" cy="1477844"/>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21"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587946">
            <a:off x="2016688" y="4708276"/>
            <a:ext cx="2088372" cy="1479133"/>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22" name="TextBox 21"/>
          <p:cNvSpPr txBox="1"/>
          <p:nvPr/>
        </p:nvSpPr>
        <p:spPr>
          <a:xfrm>
            <a:off x="4627650" y="1907535"/>
            <a:ext cx="4048806" cy="4185761"/>
          </a:xfrm>
          <a:prstGeom prst="rect">
            <a:avLst/>
          </a:prstGeom>
          <a:noFill/>
        </p:spPr>
        <p:txBody>
          <a:bodyPr wrap="square" rtlCol="0">
            <a:spAutoFit/>
          </a:bodyPr>
          <a:lstStyle/>
          <a:p>
            <a:pPr algn="ctr"/>
            <a:r>
              <a:rPr lang="en-GB" sz="1400" dirty="0">
                <a:latin typeface="Twinkl" pitchFamily="2" charset="0"/>
              </a:rPr>
              <a:t>We consulted with all stakeholders when revisiting our vision for the school. All parties agreed that it was important for our pupils to be…</a:t>
            </a:r>
          </a:p>
          <a:p>
            <a:pPr algn="ctr"/>
            <a:endParaRPr lang="en-GB" sz="1400" dirty="0">
              <a:latin typeface="Twinkl" pitchFamily="2" charset="0"/>
            </a:endParaRPr>
          </a:p>
          <a:p>
            <a:pPr algn="ctr"/>
            <a:r>
              <a:rPr lang="en-GB" sz="1400" dirty="0">
                <a:latin typeface="Twinkl" pitchFamily="2" charset="0"/>
              </a:rPr>
              <a:t>HAPPY</a:t>
            </a:r>
          </a:p>
          <a:p>
            <a:pPr algn="ctr"/>
            <a:r>
              <a:rPr lang="en-GB" sz="1400" dirty="0">
                <a:latin typeface="Twinkl" pitchFamily="2" charset="0"/>
              </a:rPr>
              <a:t>SAFE</a:t>
            </a:r>
          </a:p>
          <a:p>
            <a:pPr algn="ctr"/>
            <a:r>
              <a:rPr lang="en-GB" sz="1400" dirty="0">
                <a:latin typeface="Twinkl" pitchFamily="2" charset="0"/>
              </a:rPr>
              <a:t>CURIOUS</a:t>
            </a:r>
          </a:p>
          <a:p>
            <a:pPr algn="ctr"/>
            <a:r>
              <a:rPr lang="en-GB" sz="1400" dirty="0">
                <a:latin typeface="Twinkl" pitchFamily="2" charset="0"/>
              </a:rPr>
              <a:t>VALUED</a:t>
            </a:r>
          </a:p>
          <a:p>
            <a:pPr algn="ctr"/>
            <a:r>
              <a:rPr lang="en-GB" sz="1400" dirty="0">
                <a:latin typeface="Twinkl" pitchFamily="2" charset="0"/>
              </a:rPr>
              <a:t>INCLUSIVE</a:t>
            </a:r>
          </a:p>
          <a:p>
            <a:pPr algn="ctr"/>
            <a:r>
              <a:rPr lang="en-GB" sz="1400" dirty="0">
                <a:latin typeface="Twinkl" pitchFamily="2" charset="0"/>
              </a:rPr>
              <a:t>CONFIDENT</a:t>
            </a:r>
          </a:p>
          <a:p>
            <a:pPr algn="ctr"/>
            <a:r>
              <a:rPr lang="en-GB" sz="1400" dirty="0">
                <a:latin typeface="Twinkl" pitchFamily="2" charset="0"/>
              </a:rPr>
              <a:t>CARING</a:t>
            </a:r>
          </a:p>
          <a:p>
            <a:pPr algn="ctr"/>
            <a:r>
              <a:rPr lang="en-GB" sz="1400" dirty="0">
                <a:latin typeface="Twinkl" pitchFamily="2" charset="0"/>
              </a:rPr>
              <a:t>RESPECTFUL</a:t>
            </a:r>
          </a:p>
          <a:p>
            <a:pPr algn="ctr"/>
            <a:r>
              <a:rPr lang="en-GB" sz="1400" dirty="0">
                <a:latin typeface="Twinkl" pitchFamily="2" charset="0"/>
              </a:rPr>
              <a:t>RESILIENT</a:t>
            </a:r>
          </a:p>
          <a:p>
            <a:pPr algn="ctr"/>
            <a:r>
              <a:rPr lang="en-GB" sz="1400" dirty="0">
                <a:latin typeface="Twinkl" pitchFamily="2" charset="0"/>
              </a:rPr>
              <a:t>NURTURED</a:t>
            </a:r>
          </a:p>
          <a:p>
            <a:pPr algn="ctr"/>
            <a:endParaRPr lang="en-GB" sz="1400" dirty="0">
              <a:latin typeface="Twinkl" pitchFamily="2" charset="0"/>
            </a:endParaRPr>
          </a:p>
          <a:p>
            <a:pPr algn="ctr"/>
            <a:r>
              <a:rPr lang="en-GB" sz="1400" dirty="0">
                <a:latin typeface="Twinkl" pitchFamily="2" charset="0"/>
              </a:rPr>
              <a:t>In order to be the best version of themselves.</a:t>
            </a:r>
          </a:p>
          <a:p>
            <a:pPr algn="ctr"/>
            <a:endParaRPr lang="en-GB" sz="1400" dirty="0">
              <a:latin typeface="Twinkl" pitchFamily="2" charset="0"/>
            </a:endParaRPr>
          </a:p>
          <a:p>
            <a:pPr algn="ctr"/>
            <a:endParaRPr lang="en-GB" sz="1400" dirty="0">
              <a:latin typeface="Twinkl" pitchFamily="2" charset="0"/>
            </a:endParaRPr>
          </a:p>
        </p:txBody>
      </p:sp>
    </p:spTree>
    <p:extLst>
      <p:ext uri="{BB962C8B-B14F-4D97-AF65-F5344CB8AC3E}">
        <p14:creationId xmlns:p14="http://schemas.microsoft.com/office/powerpoint/2010/main" val="976907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5DACA-5558-065A-521D-893DBCB5283D}"/>
            </a:ext>
          </a:extLst>
        </p:cNvPr>
        <p:cNvGrpSpPr/>
        <p:nvPr/>
      </p:nvGrpSpPr>
      <p:grpSpPr>
        <a:xfrm>
          <a:off x="0" y="0"/>
          <a:ext cx="0" cy="0"/>
          <a:chOff x="0" y="0"/>
          <a:chExt cx="0" cy="0"/>
        </a:xfrm>
      </p:grpSpPr>
      <p:pic>
        <p:nvPicPr>
          <p:cNvPr id="24" name="Picture 23">
            <a:extLst>
              <a:ext uri="{FF2B5EF4-FFF2-40B4-BE49-F238E27FC236}">
                <a16:creationId xmlns:a16="http://schemas.microsoft.com/office/drawing/2014/main" id="{5005286D-28C6-B83E-3179-00F33DBBB79E}"/>
              </a:ext>
            </a:extLst>
          </p:cNvPr>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Picture 16">
            <a:extLst>
              <a:ext uri="{FF2B5EF4-FFF2-40B4-BE49-F238E27FC236}">
                <a16:creationId xmlns:a16="http://schemas.microsoft.com/office/drawing/2014/main" id="{429C328D-3264-A74D-A6E7-93B68E1EDBB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a:extLst>
              <a:ext uri="{FF2B5EF4-FFF2-40B4-BE49-F238E27FC236}">
                <a16:creationId xmlns:a16="http://schemas.microsoft.com/office/drawing/2014/main" id="{5881ED97-0E50-433A-C982-B9BA70A8561A}"/>
              </a:ext>
            </a:extLst>
          </p:cNvPr>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a:extLst>
              <a:ext uri="{FF2B5EF4-FFF2-40B4-BE49-F238E27FC236}">
                <a16:creationId xmlns:a16="http://schemas.microsoft.com/office/drawing/2014/main" id="{E980EB25-62D5-631B-AC60-CC81B45A3FDC}"/>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1" name="Down Ribbon 10">
            <a:extLst>
              <a:ext uri="{FF2B5EF4-FFF2-40B4-BE49-F238E27FC236}">
                <a16:creationId xmlns:a16="http://schemas.microsoft.com/office/drawing/2014/main" id="{1EE242C5-FFD4-0ED8-1899-4F5300B7A906}"/>
              </a:ext>
            </a:extLst>
          </p:cNvPr>
          <p:cNvSpPr/>
          <p:nvPr/>
        </p:nvSpPr>
        <p:spPr>
          <a:xfrm>
            <a:off x="1835696" y="260648"/>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54CE7D69-4B5B-0A17-A171-E0EE2EF1CF31}"/>
              </a:ext>
            </a:extLst>
          </p:cNvPr>
          <p:cNvSpPr txBox="1"/>
          <p:nvPr/>
        </p:nvSpPr>
        <p:spPr>
          <a:xfrm>
            <a:off x="1619672" y="548680"/>
            <a:ext cx="6264696" cy="584775"/>
          </a:xfrm>
          <a:prstGeom prst="rect">
            <a:avLst/>
          </a:prstGeom>
          <a:noFill/>
        </p:spPr>
        <p:txBody>
          <a:bodyPr wrap="square" rtlCol="0">
            <a:spAutoFit/>
          </a:bodyPr>
          <a:lstStyle/>
          <a:p>
            <a:pPr algn="ctr"/>
            <a:r>
              <a:rPr lang="en-GB" sz="3200" dirty="0">
                <a:latin typeface="Twinkl" pitchFamily="2" charset="0"/>
              </a:rPr>
              <a:t>Vision</a:t>
            </a:r>
          </a:p>
        </p:txBody>
      </p:sp>
      <p:sp>
        <p:nvSpPr>
          <p:cNvPr id="22" name="TextBox 21">
            <a:extLst>
              <a:ext uri="{FF2B5EF4-FFF2-40B4-BE49-F238E27FC236}">
                <a16:creationId xmlns:a16="http://schemas.microsoft.com/office/drawing/2014/main" id="{8B5249F0-CC61-7890-1013-A3BB399D98C6}"/>
              </a:ext>
            </a:extLst>
          </p:cNvPr>
          <p:cNvSpPr txBox="1"/>
          <p:nvPr/>
        </p:nvSpPr>
        <p:spPr>
          <a:xfrm>
            <a:off x="4627650" y="1907535"/>
            <a:ext cx="4048806" cy="523220"/>
          </a:xfrm>
          <a:prstGeom prst="rect">
            <a:avLst/>
          </a:prstGeom>
          <a:noFill/>
        </p:spPr>
        <p:txBody>
          <a:bodyPr wrap="square" rtlCol="0">
            <a:spAutoFit/>
          </a:bodyPr>
          <a:lstStyle/>
          <a:p>
            <a:pPr algn="ctr"/>
            <a:endParaRPr lang="en-GB" sz="1400" dirty="0">
              <a:latin typeface="Twinkl" pitchFamily="2" charset="0"/>
            </a:endParaRPr>
          </a:p>
          <a:p>
            <a:pPr algn="ctr"/>
            <a:endParaRPr lang="en-GB" sz="1400" dirty="0">
              <a:latin typeface="Twinkl" pitchFamily="2" charset="0"/>
            </a:endParaRPr>
          </a:p>
        </p:txBody>
      </p:sp>
      <p:sp>
        <p:nvSpPr>
          <p:cNvPr id="3" name="TextBox 2">
            <a:extLst>
              <a:ext uri="{FF2B5EF4-FFF2-40B4-BE49-F238E27FC236}">
                <a16:creationId xmlns:a16="http://schemas.microsoft.com/office/drawing/2014/main" id="{4E9C4891-7330-A6D0-0BC4-919C57D9E8A9}"/>
              </a:ext>
            </a:extLst>
          </p:cNvPr>
          <p:cNvSpPr txBox="1"/>
          <p:nvPr/>
        </p:nvSpPr>
        <p:spPr>
          <a:xfrm>
            <a:off x="683568" y="1507041"/>
            <a:ext cx="7704856" cy="777136"/>
          </a:xfrm>
          <a:prstGeom prst="rect">
            <a:avLst/>
          </a:prstGeom>
          <a:noFill/>
        </p:spPr>
        <p:txBody>
          <a:bodyPr wrap="square">
            <a:spAutoFit/>
          </a:bodyPr>
          <a:lstStyle/>
          <a:p>
            <a:pPr algn="ctr">
              <a:lnSpc>
                <a:spcPct val="115000"/>
              </a:lnSpc>
              <a:spcAft>
                <a:spcPts val="1000"/>
              </a:spcAft>
            </a:pPr>
            <a:r>
              <a:rPr lang="en-GB" sz="4000" dirty="0">
                <a:effectLst/>
                <a:latin typeface="Dreaming Outloud Script Pro" panose="03050502040304050704" pitchFamily="66" charset="0"/>
                <a:ea typeface="Calibri" panose="020F0502020204030204" pitchFamily="34" charset="0"/>
                <a:cs typeface="Times New Roman" panose="02020603050405020304" pitchFamily="18" charset="0"/>
              </a:rPr>
              <a:t>Together We Reach New Heights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E0CE3F69-BE82-633C-80F7-3EA5C35CCC04}"/>
              </a:ext>
            </a:extLst>
          </p:cNvPr>
          <p:cNvSpPr txBox="1"/>
          <p:nvPr/>
        </p:nvSpPr>
        <p:spPr>
          <a:xfrm>
            <a:off x="755576" y="2564904"/>
            <a:ext cx="7848872" cy="3416320"/>
          </a:xfrm>
          <a:prstGeom prst="rect">
            <a:avLst/>
          </a:prstGeom>
          <a:noFill/>
        </p:spPr>
        <p:txBody>
          <a:bodyPr wrap="square" rtlCol="0">
            <a:spAutoFit/>
          </a:bodyPr>
          <a:lstStyle/>
          <a:p>
            <a:pPr algn="ctr"/>
            <a:r>
              <a:rPr lang="en-GB" dirty="0">
                <a:latin typeface="Twinkl" pitchFamily="2" charset="0"/>
              </a:rPr>
              <a:t>Our mission statement ‘Together We Reach New Heights reflects our aim to ensure that every member of </a:t>
            </a:r>
            <a:r>
              <a:rPr lang="en-GB" dirty="0" err="1">
                <a:latin typeface="Twinkl" pitchFamily="2" charset="0"/>
              </a:rPr>
              <a:t>Ty’n</a:t>
            </a:r>
            <a:r>
              <a:rPr lang="en-GB" dirty="0">
                <a:latin typeface="Twinkl" pitchFamily="2" charset="0"/>
              </a:rPr>
              <a:t> y Wern reaches their full potential whether this be through academic or social achievements. </a:t>
            </a:r>
          </a:p>
          <a:p>
            <a:pPr algn="ctr"/>
            <a:endParaRPr lang="en-GB" dirty="0">
              <a:latin typeface="Twinkl" pitchFamily="2" charset="0"/>
            </a:endParaRPr>
          </a:p>
          <a:p>
            <a:pPr algn="ctr"/>
            <a:r>
              <a:rPr lang="en-GB" dirty="0">
                <a:latin typeface="Twinkl" pitchFamily="2" charset="0"/>
              </a:rPr>
              <a:t>Our bespoke curriculum gives every learner the opportunity to try something new, giving them the chance to find interests that they both enjoy and can excel at.</a:t>
            </a:r>
          </a:p>
          <a:p>
            <a:pPr algn="ctr"/>
            <a:endParaRPr lang="en-GB" dirty="0">
              <a:latin typeface="Twinkl" pitchFamily="2" charset="0"/>
            </a:endParaRPr>
          </a:p>
          <a:p>
            <a:pPr algn="ctr"/>
            <a:r>
              <a:rPr lang="en-GB" dirty="0">
                <a:latin typeface="Twinkl" pitchFamily="2" charset="0"/>
              </a:rPr>
              <a:t>The ‘together’ reflects the strong team ethos and supportive nature of our school.</a:t>
            </a:r>
          </a:p>
          <a:p>
            <a:pPr algn="ctr"/>
            <a:endParaRPr lang="en-GB" dirty="0">
              <a:latin typeface="Twinkl" pitchFamily="2" charset="0"/>
            </a:endParaRPr>
          </a:p>
          <a:p>
            <a:pPr algn="ctr"/>
            <a:r>
              <a:rPr lang="en-GB" dirty="0">
                <a:latin typeface="Twinkl" pitchFamily="2" charset="0"/>
              </a:rPr>
              <a:t>#TeamTYW</a:t>
            </a:r>
          </a:p>
        </p:txBody>
      </p:sp>
    </p:spTree>
    <p:extLst>
      <p:ext uri="{BB962C8B-B14F-4D97-AF65-F5344CB8AC3E}">
        <p14:creationId xmlns:p14="http://schemas.microsoft.com/office/powerpoint/2010/main" val="752959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E1C75-E67D-120D-A506-0CABA4BC495F}"/>
            </a:ext>
          </a:extLst>
        </p:cNvPr>
        <p:cNvGrpSpPr/>
        <p:nvPr/>
      </p:nvGrpSpPr>
      <p:grpSpPr>
        <a:xfrm>
          <a:off x="0" y="0"/>
          <a:ext cx="0" cy="0"/>
          <a:chOff x="0" y="0"/>
          <a:chExt cx="0" cy="0"/>
        </a:xfrm>
      </p:grpSpPr>
      <p:pic>
        <p:nvPicPr>
          <p:cNvPr id="24" name="Picture 23">
            <a:extLst>
              <a:ext uri="{FF2B5EF4-FFF2-40B4-BE49-F238E27FC236}">
                <a16:creationId xmlns:a16="http://schemas.microsoft.com/office/drawing/2014/main" id="{E770DC43-86D6-7B2E-DB44-0551B16B4FAE}"/>
              </a:ext>
            </a:extLst>
          </p:cNvPr>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Picture 16">
            <a:extLst>
              <a:ext uri="{FF2B5EF4-FFF2-40B4-BE49-F238E27FC236}">
                <a16:creationId xmlns:a16="http://schemas.microsoft.com/office/drawing/2014/main" id="{298AE088-8686-EA21-5989-D5543A6F0B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a:extLst>
              <a:ext uri="{FF2B5EF4-FFF2-40B4-BE49-F238E27FC236}">
                <a16:creationId xmlns:a16="http://schemas.microsoft.com/office/drawing/2014/main" id="{305638E3-DE94-E903-A3B8-8D2B27A416AF}"/>
              </a:ext>
            </a:extLst>
          </p:cNvPr>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a:extLst>
              <a:ext uri="{FF2B5EF4-FFF2-40B4-BE49-F238E27FC236}">
                <a16:creationId xmlns:a16="http://schemas.microsoft.com/office/drawing/2014/main" id="{F61929A5-4435-7E6C-016C-ED81BB7B424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1" name="Down Ribbon 10">
            <a:extLst>
              <a:ext uri="{FF2B5EF4-FFF2-40B4-BE49-F238E27FC236}">
                <a16:creationId xmlns:a16="http://schemas.microsoft.com/office/drawing/2014/main" id="{D6489648-410D-22D9-52FD-68E2EA3E74D7}"/>
              </a:ext>
            </a:extLst>
          </p:cNvPr>
          <p:cNvSpPr/>
          <p:nvPr/>
        </p:nvSpPr>
        <p:spPr>
          <a:xfrm>
            <a:off x="1835696" y="260648"/>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A9AC28C8-0DC6-24D7-C8A8-E83A3EAEE577}"/>
              </a:ext>
            </a:extLst>
          </p:cNvPr>
          <p:cNvSpPr txBox="1"/>
          <p:nvPr/>
        </p:nvSpPr>
        <p:spPr>
          <a:xfrm>
            <a:off x="1619672" y="548680"/>
            <a:ext cx="6264696" cy="584775"/>
          </a:xfrm>
          <a:prstGeom prst="rect">
            <a:avLst/>
          </a:prstGeom>
          <a:noFill/>
        </p:spPr>
        <p:txBody>
          <a:bodyPr wrap="square" rtlCol="0">
            <a:spAutoFit/>
          </a:bodyPr>
          <a:lstStyle/>
          <a:p>
            <a:pPr algn="ctr"/>
            <a:r>
              <a:rPr lang="en-GB" sz="3200" dirty="0">
                <a:latin typeface="Twinkl" pitchFamily="2" charset="0"/>
              </a:rPr>
              <a:t>Values</a:t>
            </a:r>
          </a:p>
        </p:txBody>
      </p:sp>
      <p:sp>
        <p:nvSpPr>
          <p:cNvPr id="22" name="TextBox 21">
            <a:extLst>
              <a:ext uri="{FF2B5EF4-FFF2-40B4-BE49-F238E27FC236}">
                <a16:creationId xmlns:a16="http://schemas.microsoft.com/office/drawing/2014/main" id="{10D0914C-EAFD-7EA4-41E4-FE8E1EDDCAD6}"/>
              </a:ext>
            </a:extLst>
          </p:cNvPr>
          <p:cNvSpPr txBox="1"/>
          <p:nvPr/>
        </p:nvSpPr>
        <p:spPr>
          <a:xfrm>
            <a:off x="4627650" y="1907535"/>
            <a:ext cx="4048806" cy="523220"/>
          </a:xfrm>
          <a:prstGeom prst="rect">
            <a:avLst/>
          </a:prstGeom>
          <a:noFill/>
        </p:spPr>
        <p:txBody>
          <a:bodyPr wrap="square" rtlCol="0">
            <a:spAutoFit/>
          </a:bodyPr>
          <a:lstStyle/>
          <a:p>
            <a:pPr algn="ctr"/>
            <a:endParaRPr lang="en-GB" sz="1400" dirty="0">
              <a:latin typeface="Twinkl" pitchFamily="2" charset="0"/>
            </a:endParaRPr>
          </a:p>
          <a:p>
            <a:pPr algn="ctr"/>
            <a:endParaRPr lang="en-GB" sz="1400" dirty="0">
              <a:latin typeface="Twinkl" pitchFamily="2" charset="0"/>
            </a:endParaRPr>
          </a:p>
        </p:txBody>
      </p:sp>
      <p:sp>
        <p:nvSpPr>
          <p:cNvPr id="4" name="TextBox 3">
            <a:extLst>
              <a:ext uri="{FF2B5EF4-FFF2-40B4-BE49-F238E27FC236}">
                <a16:creationId xmlns:a16="http://schemas.microsoft.com/office/drawing/2014/main" id="{B63A1D26-928B-297C-75A6-34986997C43B}"/>
              </a:ext>
            </a:extLst>
          </p:cNvPr>
          <p:cNvSpPr txBox="1"/>
          <p:nvPr/>
        </p:nvSpPr>
        <p:spPr>
          <a:xfrm>
            <a:off x="718236" y="1487557"/>
            <a:ext cx="7848872" cy="1477328"/>
          </a:xfrm>
          <a:prstGeom prst="rect">
            <a:avLst/>
          </a:prstGeom>
          <a:noFill/>
        </p:spPr>
        <p:txBody>
          <a:bodyPr wrap="square" rtlCol="0">
            <a:spAutoFit/>
          </a:bodyPr>
          <a:lstStyle/>
          <a:p>
            <a:pPr algn="ctr"/>
            <a:r>
              <a:rPr lang="en-GB" dirty="0">
                <a:latin typeface="Twinkl" pitchFamily="2" charset="0"/>
              </a:rPr>
              <a:t>We are a Values Based Education School. Each month a new value is introduced, and pupils are encouraged to demonstrate this value through their work and behaviour. Practitioners will refer to the values and will emphasise them through stories and events in lessons and through collective worship.</a:t>
            </a:r>
          </a:p>
        </p:txBody>
      </p:sp>
      <p:pic>
        <p:nvPicPr>
          <p:cNvPr id="5" name="Picture 4">
            <a:extLst>
              <a:ext uri="{FF2B5EF4-FFF2-40B4-BE49-F238E27FC236}">
                <a16:creationId xmlns:a16="http://schemas.microsoft.com/office/drawing/2014/main" id="{D29F713C-43E0-EED4-5CDA-79DD07C9C4B0}"/>
              </a:ext>
            </a:extLst>
          </p:cNvPr>
          <p:cNvPicPr>
            <a:picLocks noChangeAspect="1"/>
          </p:cNvPicPr>
          <p:nvPr/>
        </p:nvPicPr>
        <p:blipFill>
          <a:blip r:embed="rId4"/>
          <a:stretch>
            <a:fillRect/>
          </a:stretch>
        </p:blipFill>
        <p:spPr>
          <a:xfrm>
            <a:off x="899592" y="2708920"/>
            <a:ext cx="2633432" cy="3735422"/>
          </a:xfrm>
          <a:prstGeom prst="rect">
            <a:avLst/>
          </a:prstGeom>
        </p:spPr>
      </p:pic>
      <p:pic>
        <p:nvPicPr>
          <p:cNvPr id="7" name="Picture 6">
            <a:extLst>
              <a:ext uri="{FF2B5EF4-FFF2-40B4-BE49-F238E27FC236}">
                <a16:creationId xmlns:a16="http://schemas.microsoft.com/office/drawing/2014/main" id="{6924DD75-F9A5-A692-75F5-A5544406590F}"/>
              </a:ext>
            </a:extLst>
          </p:cNvPr>
          <p:cNvPicPr>
            <a:picLocks noChangeAspect="1"/>
          </p:cNvPicPr>
          <p:nvPr/>
        </p:nvPicPr>
        <p:blipFill>
          <a:blip r:embed="rId5"/>
          <a:stretch>
            <a:fillRect/>
          </a:stretch>
        </p:blipFill>
        <p:spPr>
          <a:xfrm rot="21214618">
            <a:off x="4972222" y="2841130"/>
            <a:ext cx="2883012" cy="1118977"/>
          </a:xfrm>
          <a:prstGeom prst="rect">
            <a:avLst/>
          </a:prstGeom>
        </p:spPr>
      </p:pic>
      <p:pic>
        <p:nvPicPr>
          <p:cNvPr id="9" name="Picture 8">
            <a:extLst>
              <a:ext uri="{FF2B5EF4-FFF2-40B4-BE49-F238E27FC236}">
                <a16:creationId xmlns:a16="http://schemas.microsoft.com/office/drawing/2014/main" id="{0AF7DAED-37F4-CD88-79FD-6391ACC9CE26}"/>
              </a:ext>
            </a:extLst>
          </p:cNvPr>
          <p:cNvPicPr>
            <a:picLocks noChangeAspect="1"/>
          </p:cNvPicPr>
          <p:nvPr/>
        </p:nvPicPr>
        <p:blipFill>
          <a:blip r:embed="rId6"/>
          <a:stretch>
            <a:fillRect/>
          </a:stretch>
        </p:blipFill>
        <p:spPr>
          <a:xfrm rot="787971">
            <a:off x="4387800" y="3663554"/>
            <a:ext cx="4051856" cy="1091088"/>
          </a:xfrm>
          <a:prstGeom prst="rect">
            <a:avLst/>
          </a:prstGeom>
        </p:spPr>
      </p:pic>
      <p:pic>
        <p:nvPicPr>
          <p:cNvPr id="13" name="Picture 12">
            <a:extLst>
              <a:ext uri="{FF2B5EF4-FFF2-40B4-BE49-F238E27FC236}">
                <a16:creationId xmlns:a16="http://schemas.microsoft.com/office/drawing/2014/main" id="{B98DBF38-BC12-49A1-52B7-C24A5E93F6C6}"/>
              </a:ext>
            </a:extLst>
          </p:cNvPr>
          <p:cNvPicPr>
            <a:picLocks noChangeAspect="1"/>
          </p:cNvPicPr>
          <p:nvPr/>
        </p:nvPicPr>
        <p:blipFill>
          <a:blip r:embed="rId7"/>
          <a:stretch>
            <a:fillRect/>
          </a:stretch>
        </p:blipFill>
        <p:spPr>
          <a:xfrm rot="21171451">
            <a:off x="6065752" y="5010077"/>
            <a:ext cx="2727675" cy="1032287"/>
          </a:xfrm>
          <a:prstGeom prst="rect">
            <a:avLst/>
          </a:prstGeom>
        </p:spPr>
      </p:pic>
      <p:sp>
        <p:nvSpPr>
          <p:cNvPr id="14" name="TextBox 13">
            <a:extLst>
              <a:ext uri="{FF2B5EF4-FFF2-40B4-BE49-F238E27FC236}">
                <a16:creationId xmlns:a16="http://schemas.microsoft.com/office/drawing/2014/main" id="{21D7E9C9-7E10-57BC-4472-D62272279FF0}"/>
              </a:ext>
            </a:extLst>
          </p:cNvPr>
          <p:cNvSpPr txBox="1"/>
          <p:nvPr/>
        </p:nvSpPr>
        <p:spPr>
          <a:xfrm>
            <a:off x="3606333" y="4926055"/>
            <a:ext cx="2419316" cy="1200329"/>
          </a:xfrm>
          <a:prstGeom prst="rect">
            <a:avLst/>
          </a:prstGeom>
          <a:noFill/>
        </p:spPr>
        <p:txBody>
          <a:bodyPr wrap="square" rtlCol="0">
            <a:spAutoFit/>
          </a:bodyPr>
          <a:lstStyle/>
          <a:p>
            <a:pPr algn="ctr"/>
            <a:r>
              <a:rPr lang="en-GB" dirty="0">
                <a:latin typeface="Twinkl" pitchFamily="2" charset="0"/>
              </a:rPr>
              <a:t>We share our Value of the Month with all stakeholders in our monthly newsletter.</a:t>
            </a:r>
          </a:p>
        </p:txBody>
      </p:sp>
    </p:spTree>
    <p:extLst>
      <p:ext uri="{BB962C8B-B14F-4D97-AF65-F5344CB8AC3E}">
        <p14:creationId xmlns:p14="http://schemas.microsoft.com/office/powerpoint/2010/main" val="2117807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12318" t="12319"/>
          <a:stretch/>
        </p:blipFill>
        <p:spPr>
          <a:xfrm>
            <a:off x="0" y="0"/>
            <a:ext cx="9144000" cy="6858000"/>
          </a:xfrm>
          <a:prstGeom prst="rect">
            <a:avLst/>
          </a:prstGeom>
          <a:solidFill>
            <a:schemeClr val="bg1"/>
          </a:solidFill>
        </p:spPr>
      </p:pic>
      <p:sp>
        <p:nvSpPr>
          <p:cNvPr id="19" name="Down Ribbon 18"/>
          <p:cNvSpPr/>
          <p:nvPr/>
        </p:nvSpPr>
        <p:spPr>
          <a:xfrm>
            <a:off x="1763688" y="404664"/>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27" name="TextBox 26"/>
          <p:cNvSpPr txBox="1"/>
          <p:nvPr/>
        </p:nvSpPr>
        <p:spPr>
          <a:xfrm>
            <a:off x="1619672" y="683985"/>
            <a:ext cx="6264696" cy="584775"/>
          </a:xfrm>
          <a:prstGeom prst="rect">
            <a:avLst/>
          </a:prstGeom>
          <a:noFill/>
        </p:spPr>
        <p:txBody>
          <a:bodyPr wrap="square" rtlCol="0">
            <a:spAutoFit/>
          </a:bodyPr>
          <a:lstStyle/>
          <a:p>
            <a:pPr algn="ctr"/>
            <a:r>
              <a:rPr lang="en-GB" sz="3200" dirty="0">
                <a:latin typeface="Twinkl" pitchFamily="2" charset="0"/>
              </a:rPr>
              <a:t>The Four Purposes</a:t>
            </a:r>
          </a:p>
        </p:txBody>
      </p:sp>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02092">
            <a:off x="1499567" y="4715093"/>
            <a:ext cx="1305323" cy="1494712"/>
          </a:xfrm>
          <a:prstGeom prst="rect">
            <a:avLst/>
          </a:prstGeom>
          <a:ln>
            <a:solidFill>
              <a:schemeClr val="tx1"/>
            </a:solidFill>
          </a:ln>
          <a:effectLst>
            <a:outerShdw blurRad="50800" dist="38100" dir="2700000" algn="tl" rotWithShape="0">
              <a:prstClr val="black">
                <a:alpha val="40000"/>
              </a:prstClr>
            </a:outerShdw>
          </a:effectLst>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270094">
            <a:off x="1405410" y="2717695"/>
            <a:ext cx="1306410" cy="1422610"/>
          </a:xfrm>
          <a:prstGeom prst="rect">
            <a:avLst/>
          </a:prstGeom>
          <a:ln>
            <a:solidFill>
              <a:schemeClr val="tx1"/>
            </a:solidFill>
          </a:ln>
          <a:effectLst>
            <a:outerShdw blurRad="50800" dist="38100" dir="2700000" algn="tl" rotWithShape="0">
              <a:prstClr val="black">
                <a:alpha val="40000"/>
              </a:prstClr>
            </a:outerShdw>
          </a:effectLst>
        </p:spPr>
      </p:pic>
      <p:pic>
        <p:nvPicPr>
          <p:cNvPr id="44" name="Picture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766967">
            <a:off x="416029" y="3715418"/>
            <a:ext cx="1323549" cy="1532315"/>
          </a:xfrm>
          <a:prstGeom prst="rect">
            <a:avLst/>
          </a:prstGeom>
          <a:ln>
            <a:solidFill>
              <a:schemeClr val="tx1"/>
            </a:solidFill>
          </a:ln>
          <a:effectLst>
            <a:outerShdw blurRad="50800" dist="38100" dir="2700000" algn="tl" rotWithShape="0">
              <a:prstClr val="black">
                <a:alpha val="40000"/>
              </a:prstClr>
            </a:outerShdw>
          </a:effectLst>
        </p:spPr>
      </p:pic>
      <p:pic>
        <p:nvPicPr>
          <p:cNvPr id="45" name="Picture 4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671624">
            <a:off x="496157" y="1513609"/>
            <a:ext cx="1251768" cy="1464204"/>
          </a:xfrm>
          <a:prstGeom prst="rect">
            <a:avLst/>
          </a:prstGeom>
          <a:ln>
            <a:solidFill>
              <a:schemeClr val="tx1"/>
            </a:solidFill>
          </a:ln>
          <a:effectLst>
            <a:outerShdw blurRad="50800" dist="38100" dir="2700000" algn="tl" rotWithShape="0">
              <a:prstClr val="black">
                <a:alpha val="40000"/>
              </a:prstClr>
            </a:outerShdw>
          </a:effectLst>
        </p:spPr>
      </p:pic>
      <p:sp>
        <p:nvSpPr>
          <p:cNvPr id="3" name="TextBox 2"/>
          <p:cNvSpPr txBox="1"/>
          <p:nvPr/>
        </p:nvSpPr>
        <p:spPr>
          <a:xfrm>
            <a:off x="1920554" y="1484784"/>
            <a:ext cx="6520232" cy="738664"/>
          </a:xfrm>
          <a:prstGeom prst="rect">
            <a:avLst/>
          </a:prstGeom>
          <a:noFill/>
        </p:spPr>
        <p:txBody>
          <a:bodyPr wrap="square" rtlCol="0">
            <a:spAutoFit/>
          </a:bodyPr>
          <a:lstStyle/>
          <a:p>
            <a:pPr algn="ctr"/>
            <a:r>
              <a:rPr lang="en-GB" sz="1400" dirty="0">
                <a:latin typeface="Twinkl" pitchFamily="2" charset="0"/>
              </a:rPr>
              <a:t>At the heart of our curriculum are the Four Purposes, a shared vision and aspiration for all. Our Four Purpose mascot is Bryn y Barcud Coch (Red Kite), a symbol of strength, Cynefin and the ability to soar to new heights, </a:t>
            </a:r>
          </a:p>
        </p:txBody>
      </p:sp>
      <p:sp>
        <p:nvSpPr>
          <p:cNvPr id="5" name="TextBox 4"/>
          <p:cNvSpPr txBox="1"/>
          <p:nvPr/>
        </p:nvSpPr>
        <p:spPr>
          <a:xfrm>
            <a:off x="2987824" y="5858688"/>
            <a:ext cx="5904656" cy="738664"/>
          </a:xfrm>
          <a:prstGeom prst="rect">
            <a:avLst/>
          </a:prstGeom>
          <a:noFill/>
        </p:spPr>
        <p:txBody>
          <a:bodyPr wrap="square" rtlCol="0">
            <a:spAutoFit/>
          </a:bodyPr>
          <a:lstStyle/>
          <a:p>
            <a:pPr algn="ctr"/>
            <a:r>
              <a:rPr lang="en-GB" sz="1400" i="1" dirty="0">
                <a:latin typeface="Twinkl" pitchFamily="2" charset="0"/>
              </a:rPr>
              <a:t>“A school’s curriculum is everything a learner experiences in pursuit of the four purposes. It is not simply what we teach, but how we teach and crucially, why we teach it.” WAG 2020</a:t>
            </a:r>
            <a:endParaRPr lang="en-GB" sz="1400" dirty="0">
              <a:latin typeface="Twinkl" pitchFamily="2" charset="0"/>
            </a:endParaRPr>
          </a:p>
        </p:txBody>
      </p:sp>
      <p:pic>
        <p:nvPicPr>
          <p:cNvPr id="46" name="Picture 45"/>
          <p:cNvPicPr>
            <a:picLocks noChangeAspect="1"/>
          </p:cNvPicPr>
          <p:nvPr/>
        </p:nvPicPr>
        <p:blipFill>
          <a:blip r:embed="rId9"/>
          <a:stretch>
            <a:fillRect/>
          </a:stretch>
        </p:blipFill>
        <p:spPr>
          <a:xfrm>
            <a:off x="3563888" y="2403915"/>
            <a:ext cx="5055656" cy="3185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6355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rotWithShape="1">
          <a:blip r:embed="rId3" cstate="print">
            <a:lum bright="70000" contrast="-70000"/>
            <a:extLst>
              <a:ext uri="{28A0092B-C50C-407E-A947-70E740481C1C}">
                <a14:useLocalDpi xmlns:a14="http://schemas.microsoft.com/office/drawing/2010/main" val="0"/>
              </a:ext>
            </a:extLst>
          </a:blip>
          <a:srcRect l="12318" t="12319"/>
          <a:stretch/>
        </p:blipFill>
        <p:spPr>
          <a:xfrm>
            <a:off x="0" y="0"/>
            <a:ext cx="9144000" cy="6858000"/>
          </a:xfrm>
          <a:prstGeom prst="rect">
            <a:avLst/>
          </a:prstGeom>
          <a:solidFill>
            <a:schemeClr val="bg1"/>
          </a:solidFill>
        </p:spPr>
      </p:pic>
      <p:sp>
        <p:nvSpPr>
          <p:cNvPr id="19" name="Down Ribbon 18"/>
          <p:cNvSpPr/>
          <p:nvPr/>
        </p:nvSpPr>
        <p:spPr>
          <a:xfrm>
            <a:off x="1763688" y="404664"/>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27" name="TextBox 26"/>
          <p:cNvSpPr txBox="1"/>
          <p:nvPr/>
        </p:nvSpPr>
        <p:spPr>
          <a:xfrm>
            <a:off x="1619672" y="683985"/>
            <a:ext cx="6264696" cy="584775"/>
          </a:xfrm>
          <a:prstGeom prst="rect">
            <a:avLst/>
          </a:prstGeom>
          <a:noFill/>
        </p:spPr>
        <p:txBody>
          <a:bodyPr wrap="square" rtlCol="0">
            <a:spAutoFit/>
          </a:bodyPr>
          <a:lstStyle/>
          <a:p>
            <a:pPr algn="ctr"/>
            <a:r>
              <a:rPr lang="en-GB" sz="3200" dirty="0">
                <a:latin typeface="Twinkl" pitchFamily="2" charset="0"/>
              </a:rPr>
              <a:t>AOLES</a:t>
            </a:r>
          </a:p>
        </p:txBody>
      </p:sp>
      <p:sp>
        <p:nvSpPr>
          <p:cNvPr id="3" name="TextBox 2"/>
          <p:cNvSpPr txBox="1"/>
          <p:nvPr/>
        </p:nvSpPr>
        <p:spPr>
          <a:xfrm>
            <a:off x="251520" y="1484784"/>
            <a:ext cx="8640960" cy="954107"/>
          </a:xfrm>
          <a:prstGeom prst="rect">
            <a:avLst/>
          </a:prstGeom>
          <a:noFill/>
        </p:spPr>
        <p:txBody>
          <a:bodyPr wrap="square" rtlCol="0">
            <a:spAutoFit/>
          </a:bodyPr>
          <a:lstStyle/>
          <a:p>
            <a:pPr algn="ctr"/>
            <a:r>
              <a:rPr lang="en-GB" sz="1400" dirty="0">
                <a:latin typeface="Twinkl" pitchFamily="2" charset="0"/>
              </a:rPr>
              <a:t>The curriculum is made up of six </a:t>
            </a:r>
            <a:r>
              <a:rPr lang="en-GB" sz="1400" b="1" dirty="0">
                <a:latin typeface="Twinkl" pitchFamily="2" charset="0"/>
              </a:rPr>
              <a:t>A</a:t>
            </a:r>
            <a:r>
              <a:rPr lang="en-GB" sz="1400" dirty="0">
                <a:latin typeface="Twinkl" pitchFamily="2" charset="0"/>
              </a:rPr>
              <a:t>reas </a:t>
            </a:r>
            <a:r>
              <a:rPr lang="en-GB" sz="1400" b="1" dirty="0">
                <a:latin typeface="Twinkl" pitchFamily="2" charset="0"/>
              </a:rPr>
              <a:t>O</a:t>
            </a:r>
            <a:r>
              <a:rPr lang="en-GB" sz="1400" dirty="0">
                <a:latin typeface="Twinkl" pitchFamily="2" charset="0"/>
              </a:rPr>
              <a:t>f </a:t>
            </a:r>
            <a:r>
              <a:rPr lang="en-GB" sz="1400" b="1" dirty="0">
                <a:latin typeface="Twinkl" pitchFamily="2" charset="0"/>
              </a:rPr>
              <a:t>L</a:t>
            </a:r>
            <a:r>
              <a:rPr lang="en-GB" sz="1400" dirty="0">
                <a:latin typeface="Twinkl" pitchFamily="2" charset="0"/>
              </a:rPr>
              <a:t>earning and </a:t>
            </a:r>
            <a:r>
              <a:rPr lang="en-GB" sz="1400" b="1" dirty="0">
                <a:latin typeface="Twinkl" pitchFamily="2" charset="0"/>
              </a:rPr>
              <a:t>E</a:t>
            </a:r>
            <a:r>
              <a:rPr lang="en-GB" sz="1400" dirty="0">
                <a:latin typeface="Twinkl" pitchFamily="2" charset="0"/>
              </a:rPr>
              <a:t>xperiences. We use the Health and Wellbeing, Humanities and Science and Technology AOLEs as content drivers for our themes and topics, with the three other AOLEs of Languages, Literacy and Communication, Mathematics and Numeracy and Expressive Arts being woven throughout each term. In doing so we ensure a broad and balanced curriculum for all.</a:t>
            </a: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6567" y="2504281"/>
            <a:ext cx="5905500" cy="3228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8" name="TextBox 17"/>
          <p:cNvSpPr txBox="1"/>
          <p:nvPr/>
        </p:nvSpPr>
        <p:spPr>
          <a:xfrm>
            <a:off x="251520" y="5858688"/>
            <a:ext cx="8640960" cy="738664"/>
          </a:xfrm>
          <a:prstGeom prst="rect">
            <a:avLst/>
          </a:prstGeom>
          <a:noFill/>
        </p:spPr>
        <p:txBody>
          <a:bodyPr wrap="square" rtlCol="0">
            <a:spAutoFit/>
          </a:bodyPr>
          <a:lstStyle/>
          <a:p>
            <a:pPr algn="ctr"/>
            <a:r>
              <a:rPr lang="en-GB" sz="1400" dirty="0">
                <a:latin typeface="Twinkl" pitchFamily="2" charset="0"/>
              </a:rPr>
              <a:t>Each </a:t>
            </a:r>
            <a:r>
              <a:rPr lang="en-GB" sz="1400" dirty="0" err="1">
                <a:latin typeface="Twinkl" pitchFamily="2" charset="0"/>
              </a:rPr>
              <a:t>AoLE</a:t>
            </a:r>
            <a:r>
              <a:rPr lang="en-GB" sz="1400" dirty="0">
                <a:latin typeface="Twinkl" pitchFamily="2" charset="0"/>
              </a:rPr>
              <a:t> consists of Statements of What Matters. Our curriculum planning pays great consideration to these and has been designed to ensure that the process of exploring and revisiting these statements enables learners to develop ever deeper knowledge during their learning journey. </a:t>
            </a:r>
          </a:p>
        </p:txBody>
      </p:sp>
    </p:spTree>
    <p:extLst>
      <p:ext uri="{BB962C8B-B14F-4D97-AF65-F5344CB8AC3E}">
        <p14:creationId xmlns:p14="http://schemas.microsoft.com/office/powerpoint/2010/main" val="1964819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27384"/>
            <a:ext cx="9144000" cy="6858000"/>
          </a:xfrm>
          <a:prstGeom prst="rect">
            <a:avLst/>
          </a:prstGeom>
          <a:effectLst>
            <a:outerShdw blurRad="50800" dist="50800" dir="5400000" sx="1000" sy="1000" algn="ctr" rotWithShape="0">
              <a:srgbClr val="000000">
                <a:alpha val="43137"/>
              </a:srgbClr>
            </a:outerShdw>
          </a:effectLst>
        </p:spPr>
      </p:pic>
      <p:sp>
        <p:nvSpPr>
          <p:cNvPr id="19" name="Down Ribbon 18"/>
          <p:cNvSpPr/>
          <p:nvPr/>
        </p:nvSpPr>
        <p:spPr>
          <a:xfrm>
            <a:off x="1241938" y="404664"/>
            <a:ext cx="6930462"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dirty="0">
                <a:latin typeface="Twinkl" pitchFamily="2" charset="0"/>
              </a:rPr>
              <a:t> </a:t>
            </a:r>
            <a:r>
              <a:rPr lang="en-GB" sz="3200" dirty="0">
                <a:latin typeface="Twinkl" pitchFamily="2" charset="0"/>
              </a:rPr>
              <a:t>Our Curriculum</a:t>
            </a:r>
          </a:p>
        </p:txBody>
      </p:sp>
      <p:sp>
        <p:nvSpPr>
          <p:cNvPr id="16" name="TextBox 15"/>
          <p:cNvSpPr txBox="1"/>
          <p:nvPr/>
        </p:nvSpPr>
        <p:spPr>
          <a:xfrm>
            <a:off x="395536" y="5661248"/>
            <a:ext cx="8424936" cy="954107"/>
          </a:xfrm>
          <a:prstGeom prst="rect">
            <a:avLst/>
          </a:prstGeom>
          <a:noFill/>
        </p:spPr>
        <p:txBody>
          <a:bodyPr wrap="square" rtlCol="0">
            <a:spAutoFit/>
          </a:bodyPr>
          <a:lstStyle/>
          <a:p>
            <a:pPr algn="ctr"/>
            <a:r>
              <a:rPr lang="en-GB" sz="1400" dirty="0">
                <a:latin typeface="Twinkl" pitchFamily="2" charset="0"/>
              </a:rPr>
              <a:t>In addition to the AOLEs there are other interdisciplinary links which are mapped across all curriculum areas. The pupils are at the heart of our curriculum with a strong focus on pupil voice ensuring that our learners have the opportunity to shape our curriculum, drawing on their interests and including contemporary and topical issues.</a:t>
            </a:r>
          </a:p>
        </p:txBody>
      </p:sp>
      <p:pic>
        <p:nvPicPr>
          <p:cNvPr id="4" name="Picture 3">
            <a:extLst>
              <a:ext uri="{FF2B5EF4-FFF2-40B4-BE49-F238E27FC236}">
                <a16:creationId xmlns:a16="http://schemas.microsoft.com/office/drawing/2014/main" id="{8EFECCF6-9FA2-9ECF-6602-EBBA858D9DD2}"/>
              </a:ext>
            </a:extLst>
          </p:cNvPr>
          <p:cNvPicPr>
            <a:picLocks noChangeAspect="1"/>
          </p:cNvPicPr>
          <p:nvPr/>
        </p:nvPicPr>
        <p:blipFill>
          <a:blip r:embed="rId4"/>
          <a:stretch>
            <a:fillRect/>
          </a:stretch>
        </p:blipFill>
        <p:spPr>
          <a:xfrm>
            <a:off x="1881109" y="1601637"/>
            <a:ext cx="5652120" cy="3733700"/>
          </a:xfrm>
          <a:prstGeom prst="rect">
            <a:avLst/>
          </a:prstGeom>
        </p:spPr>
      </p:pic>
    </p:spTree>
    <p:extLst>
      <p:ext uri="{BB962C8B-B14F-4D97-AF65-F5344CB8AC3E}">
        <p14:creationId xmlns:p14="http://schemas.microsoft.com/office/powerpoint/2010/main" val="2476748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27384"/>
            <a:ext cx="9144000" cy="6858000"/>
          </a:xfrm>
          <a:prstGeom prst="rect">
            <a:avLst/>
          </a:prstGeom>
          <a:effectLst>
            <a:outerShdw blurRad="50800" dist="50800" dir="5400000" sx="1000" sy="1000" algn="ctr" rotWithShape="0">
              <a:srgbClr val="000000">
                <a:alpha val="43137"/>
              </a:srgbClr>
            </a:outerShdw>
          </a:effectLst>
        </p:spPr>
      </p:pic>
      <p:sp>
        <p:nvSpPr>
          <p:cNvPr id="19" name="Down Ribbon 18"/>
          <p:cNvSpPr/>
          <p:nvPr/>
        </p:nvSpPr>
        <p:spPr>
          <a:xfrm>
            <a:off x="1241938" y="404664"/>
            <a:ext cx="6930462"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89092"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dirty="0">
                <a:latin typeface="Twinkl" pitchFamily="2" charset="0"/>
              </a:rPr>
              <a:t> </a:t>
            </a:r>
            <a:r>
              <a:rPr lang="en-GB" sz="3200" dirty="0">
                <a:latin typeface="Twinkl" pitchFamily="2" charset="0"/>
              </a:rPr>
              <a:t>Pedagogical Principles</a:t>
            </a:r>
          </a:p>
        </p:txBody>
      </p:sp>
      <p:sp>
        <p:nvSpPr>
          <p:cNvPr id="10" name="Rectangle 9"/>
          <p:cNvSpPr/>
          <p:nvPr/>
        </p:nvSpPr>
        <p:spPr>
          <a:xfrm>
            <a:off x="467544" y="1447616"/>
            <a:ext cx="8424936" cy="1169551"/>
          </a:xfrm>
          <a:prstGeom prst="rect">
            <a:avLst/>
          </a:prstGeom>
        </p:spPr>
        <p:txBody>
          <a:bodyPr wrap="square">
            <a:spAutoFit/>
          </a:bodyPr>
          <a:lstStyle/>
          <a:p>
            <a:pPr algn="ctr"/>
            <a:r>
              <a:rPr lang="en-GB" sz="1400" b="0" i="0" dirty="0">
                <a:solidFill>
                  <a:srgbClr val="333333"/>
                </a:solidFill>
                <a:effectLst/>
                <a:latin typeface="Twinkl" panose="02000000000000000000" pitchFamily="2" charset="0"/>
              </a:rPr>
              <a:t>These principles will help our learners develop:</a:t>
            </a:r>
          </a:p>
          <a:p>
            <a:pPr algn="ctr">
              <a:buFont typeface="Arial" panose="020B0604020202020204" pitchFamily="34" charset="0"/>
              <a:buChar char="•"/>
            </a:pPr>
            <a:r>
              <a:rPr lang="en-GB" sz="1400" b="0" i="0" dirty="0">
                <a:solidFill>
                  <a:srgbClr val="333333"/>
                </a:solidFill>
                <a:effectLst/>
                <a:latin typeface="Twinkl" panose="02000000000000000000" pitchFamily="2" charset="0"/>
              </a:rPr>
              <a:t> A strong disposition to learning</a:t>
            </a:r>
          </a:p>
          <a:p>
            <a:pPr algn="ctr">
              <a:buFont typeface="Arial" panose="020B0604020202020204" pitchFamily="34" charset="0"/>
              <a:buChar char="•"/>
            </a:pPr>
            <a:r>
              <a:rPr lang="en-GB" sz="1400" b="0" i="0" dirty="0">
                <a:solidFill>
                  <a:srgbClr val="333333"/>
                </a:solidFill>
                <a:effectLst/>
                <a:latin typeface="Twinkl" panose="02000000000000000000" pitchFamily="2" charset="0"/>
              </a:rPr>
              <a:t> Strong metacognitive skills</a:t>
            </a:r>
          </a:p>
          <a:p>
            <a:pPr algn="ctr">
              <a:buFont typeface="Arial" panose="020B0604020202020204" pitchFamily="34" charset="0"/>
              <a:buChar char="•"/>
            </a:pPr>
            <a:r>
              <a:rPr lang="en-GB" sz="1400" b="0" i="0" dirty="0">
                <a:solidFill>
                  <a:srgbClr val="333333"/>
                </a:solidFill>
                <a:effectLst/>
                <a:latin typeface="Twinkl" panose="02000000000000000000" pitchFamily="2" charset="0"/>
              </a:rPr>
              <a:t> Critical, creative, problem-solving skills</a:t>
            </a:r>
          </a:p>
          <a:p>
            <a:pPr algn="ctr">
              <a:buFont typeface="Arial" panose="020B0604020202020204" pitchFamily="34" charset="0"/>
              <a:buChar char="•"/>
            </a:pPr>
            <a:r>
              <a:rPr lang="en-GB" sz="1400" b="0" i="0" dirty="0">
                <a:solidFill>
                  <a:srgbClr val="333333"/>
                </a:solidFill>
                <a:effectLst/>
                <a:latin typeface="Twinkl" panose="02000000000000000000" pitchFamily="2" charset="0"/>
              </a:rPr>
              <a:t> Highly effective communication skills</a:t>
            </a: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2636912"/>
            <a:ext cx="7509664" cy="30476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323528" y="5828572"/>
            <a:ext cx="8640960" cy="646331"/>
          </a:xfrm>
          <a:prstGeom prst="rect">
            <a:avLst/>
          </a:prstGeom>
          <a:noFill/>
        </p:spPr>
        <p:txBody>
          <a:bodyPr wrap="square" rtlCol="0">
            <a:spAutoFit/>
          </a:bodyPr>
          <a:lstStyle/>
          <a:p>
            <a:pPr algn="ctr"/>
            <a:r>
              <a:rPr lang="en-GB" sz="1200" dirty="0">
                <a:latin typeface="Twinkl" pitchFamily="2" charset="0"/>
              </a:rPr>
              <a:t>We endeavour to always provide high standards of teaching and learning. All staff make good use of Professional Learning opportunities to reflect and develop good practise. Our staff use the 12 Pedagogical Principles to provide the most effective methods of learning for our  pupils, using current research and evidence to support their practise. </a:t>
            </a:r>
          </a:p>
        </p:txBody>
      </p:sp>
    </p:spTree>
    <p:extLst>
      <p:ext uri="{BB962C8B-B14F-4D97-AF65-F5344CB8AC3E}">
        <p14:creationId xmlns:p14="http://schemas.microsoft.com/office/powerpoint/2010/main" val="519986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Down Ribbon 18"/>
          <p:cNvSpPr/>
          <p:nvPr/>
        </p:nvSpPr>
        <p:spPr>
          <a:xfrm>
            <a:off x="1763688" y="404664"/>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18" name="TextBox 17"/>
          <p:cNvSpPr txBox="1"/>
          <p:nvPr/>
        </p:nvSpPr>
        <p:spPr>
          <a:xfrm>
            <a:off x="1619672" y="620688"/>
            <a:ext cx="6264696" cy="584775"/>
          </a:xfrm>
          <a:prstGeom prst="rect">
            <a:avLst/>
          </a:prstGeom>
          <a:noFill/>
        </p:spPr>
        <p:txBody>
          <a:bodyPr wrap="square" rtlCol="0">
            <a:spAutoFit/>
          </a:bodyPr>
          <a:lstStyle/>
          <a:p>
            <a:pPr algn="ctr"/>
            <a:r>
              <a:rPr lang="en-GB" sz="3200" dirty="0" err="1">
                <a:latin typeface="Twinkl" pitchFamily="2" charset="0"/>
              </a:rPr>
              <a:t>AOL</a:t>
            </a:r>
            <a:r>
              <a:rPr lang="en-GB" sz="3200" b="1" dirty="0" err="1">
                <a:latin typeface="Twinkl" pitchFamily="2" charset="0"/>
              </a:rPr>
              <a:t>Experiences</a:t>
            </a:r>
            <a:endParaRPr lang="en-GB" sz="3200" b="1" dirty="0">
              <a:latin typeface="Twinkl" pitchFamily="2" charset="0"/>
            </a:endParaRPr>
          </a:p>
        </p:txBody>
      </p:sp>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2" name="Rectangle 1"/>
          <p:cNvSpPr/>
          <p:nvPr/>
        </p:nvSpPr>
        <p:spPr>
          <a:xfrm>
            <a:off x="1624868" y="3240017"/>
            <a:ext cx="277640" cy="584775"/>
          </a:xfrm>
          <a:prstGeom prst="rect">
            <a:avLst/>
          </a:prstGeom>
          <a:noFill/>
        </p:spPr>
        <p:txBody>
          <a:bodyPr wrap="none" lIns="91440" tIns="45720" rIns="91440" bIns="45720">
            <a:spAutoFit/>
          </a:bodyPr>
          <a:lstStyle/>
          <a:p>
            <a:pPr algn="ctr"/>
            <a:r>
              <a:rPr 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8194" name="CB1AD4CD-B888-4203-9AD1-5D06A6B40151" descr="IMG_835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186" y="2346536"/>
            <a:ext cx="2120590" cy="15395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5" name="B1DBDE08-E8E2-4C7C-B1F4-158243D98360" descr="IMG_836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133" y="4842437"/>
            <a:ext cx="3071664" cy="14926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7" name="6B325241-F88D-49BF-A38A-3C19A6F2F4D4" descr="IMG_834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19003" y="2407810"/>
            <a:ext cx="2548032" cy="19103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9" name="BFE1C8FA-7E1F-4067-AAE8-51AD2A84BBE8" descr="IMG_835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72863" y="3549524"/>
            <a:ext cx="2307782" cy="1730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8" name="8746A80E-B968-4F49-AE12-5D5AF339BC6C" descr="IMG_8349.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9664" y="3469156"/>
            <a:ext cx="1059552" cy="14127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6" name="79D7FAA4-EAB2-4EA4-9292-B077935E82B3" descr="IMG_8354.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8237" y="4404910"/>
            <a:ext cx="1045452" cy="1393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200" name="Picture 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8236" y="5583820"/>
            <a:ext cx="1184272" cy="888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201" name="6774D2E3-7517-4747-964D-2D31C41BED8A" descr="IMG_8350.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71099" y="4316647"/>
            <a:ext cx="2124159" cy="15931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202" name="B7F982A1-A25C-4F9E-80B0-DE1B4911DD0B" descr="IMG_8357.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629844" y="2407810"/>
            <a:ext cx="2094385" cy="1416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205" name="Picture 1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619947" y="2599044"/>
            <a:ext cx="1426461" cy="19009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206" name="Picture 1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99880" y="3668204"/>
            <a:ext cx="2185969" cy="12968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27" name="TextBox 26"/>
          <p:cNvSpPr txBox="1"/>
          <p:nvPr/>
        </p:nvSpPr>
        <p:spPr>
          <a:xfrm>
            <a:off x="435186" y="1484784"/>
            <a:ext cx="8424936" cy="738664"/>
          </a:xfrm>
          <a:prstGeom prst="rect">
            <a:avLst/>
          </a:prstGeom>
          <a:noFill/>
        </p:spPr>
        <p:txBody>
          <a:bodyPr wrap="square" rtlCol="0">
            <a:spAutoFit/>
          </a:bodyPr>
          <a:lstStyle/>
          <a:p>
            <a:pPr algn="ctr"/>
            <a:r>
              <a:rPr lang="en-GB" sz="1400" dirty="0">
                <a:latin typeface="Twinkl" pitchFamily="2" charset="0"/>
              </a:rPr>
              <a:t> At </a:t>
            </a:r>
            <a:r>
              <a:rPr lang="en-GB" sz="1400" dirty="0" err="1">
                <a:latin typeface="Twinkl" pitchFamily="2" charset="0"/>
              </a:rPr>
              <a:t>Ty’n</a:t>
            </a:r>
            <a:r>
              <a:rPr lang="en-GB" sz="1400" dirty="0">
                <a:latin typeface="Twinkl" pitchFamily="2" charset="0"/>
              </a:rPr>
              <a:t> y </a:t>
            </a:r>
            <a:r>
              <a:rPr lang="en-GB" sz="1400" dirty="0" err="1">
                <a:latin typeface="Twinkl" pitchFamily="2" charset="0"/>
              </a:rPr>
              <a:t>Wern</a:t>
            </a:r>
            <a:r>
              <a:rPr lang="en-GB" sz="1400" dirty="0">
                <a:latin typeface="Twinkl" pitchFamily="2" charset="0"/>
              </a:rPr>
              <a:t> we are very proud of the wealth of experiences that we provide for our learners. In addition to themed based trips, visitors and events we have also  our own ‘Pupil Passport’ an entitlement of 50 activities which we would like all learners to experience by the time they leave TYW.</a:t>
            </a:r>
          </a:p>
        </p:txBody>
      </p:sp>
      <p:pic>
        <p:nvPicPr>
          <p:cNvPr id="8203" name="EE8B4DBA-CE79-43E3-9160-B4A0199B51A3" descr="IMG_8358.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752020" y="3268836"/>
            <a:ext cx="1040999" cy="14298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rot="859310">
            <a:off x="6233804" y="3046940"/>
            <a:ext cx="2094640" cy="3076872"/>
          </a:xfrm>
          <a:prstGeom prst="rect">
            <a:avLst/>
          </a:prstGeom>
          <a:solidFill>
            <a:srgbClr val="000000">
              <a:shade val="95000"/>
            </a:srgbClr>
          </a:solidFill>
          <a:ln w="76200">
            <a:solidFill>
              <a:srgbClr val="0070C0"/>
            </a:solidFill>
            <a:miter lim="800000"/>
            <a:headEnd/>
            <a:tailEnd/>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232511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Down Ribbon 18"/>
          <p:cNvSpPr/>
          <p:nvPr/>
        </p:nvSpPr>
        <p:spPr>
          <a:xfrm>
            <a:off x="1763688" y="404664"/>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sz="3200" dirty="0">
                <a:latin typeface="Twinkl" pitchFamily="2" charset="0"/>
              </a:rPr>
              <a:t>Wellbeing &amp; ALN</a:t>
            </a:r>
            <a:endParaRPr lang="en-GB" sz="3200" b="1" dirty="0">
              <a:latin typeface="Twinkl" pitchFamily="2" charset="0"/>
            </a:endParaRPr>
          </a:p>
        </p:txBody>
      </p:sp>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2" name="Rectangle 1"/>
          <p:cNvSpPr/>
          <p:nvPr/>
        </p:nvSpPr>
        <p:spPr>
          <a:xfrm>
            <a:off x="1624868" y="3240017"/>
            <a:ext cx="277640" cy="584775"/>
          </a:xfrm>
          <a:prstGeom prst="rect">
            <a:avLst/>
          </a:prstGeom>
          <a:noFill/>
        </p:spPr>
        <p:txBody>
          <a:bodyPr wrap="none" lIns="91440" tIns="45720" rIns="91440" bIns="45720">
            <a:spAutoFit/>
          </a:bodyPr>
          <a:lstStyle/>
          <a:p>
            <a:pPr algn="ctr"/>
            <a:r>
              <a:rPr 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7" name="TextBox 26"/>
          <p:cNvSpPr txBox="1"/>
          <p:nvPr/>
        </p:nvSpPr>
        <p:spPr>
          <a:xfrm>
            <a:off x="435186" y="1484784"/>
            <a:ext cx="8424936" cy="1384995"/>
          </a:xfrm>
          <a:prstGeom prst="rect">
            <a:avLst/>
          </a:prstGeom>
          <a:noFill/>
        </p:spPr>
        <p:txBody>
          <a:bodyPr wrap="square" rtlCol="0">
            <a:spAutoFit/>
          </a:bodyPr>
          <a:lstStyle/>
          <a:p>
            <a:pPr algn="ctr"/>
            <a:r>
              <a:rPr lang="en-GB" sz="1400" dirty="0">
                <a:latin typeface="Twinkl" pitchFamily="2" charset="0"/>
              </a:rPr>
              <a:t>All aspects of the Health and Wellbeing AOLE are key concepts in our curriculum and are integral to everything we do at </a:t>
            </a:r>
            <a:r>
              <a:rPr lang="en-GB" sz="1400" dirty="0" err="1">
                <a:latin typeface="Twinkl" pitchFamily="2" charset="0"/>
              </a:rPr>
              <a:t>Ty’n</a:t>
            </a:r>
            <a:r>
              <a:rPr lang="en-GB" sz="1400" dirty="0">
                <a:latin typeface="Twinkl" pitchFamily="2" charset="0"/>
              </a:rPr>
              <a:t> y </a:t>
            </a:r>
            <a:r>
              <a:rPr lang="en-GB" sz="1400" dirty="0" err="1">
                <a:latin typeface="Twinkl" pitchFamily="2" charset="0"/>
              </a:rPr>
              <a:t>Wern</a:t>
            </a:r>
            <a:r>
              <a:rPr lang="en-GB" sz="1400" dirty="0">
                <a:latin typeface="Twinkl" pitchFamily="2" charset="0"/>
              </a:rPr>
              <a:t>. As well as being the content driver for our Autumn term topic, pupils’ physical health and development, mental health and emotional and social wellbeing are</a:t>
            </a:r>
          </a:p>
          <a:p>
            <a:pPr algn="ctr"/>
            <a:r>
              <a:rPr lang="en-GB" sz="1400" dirty="0">
                <a:latin typeface="Twinkl" pitchFamily="2" charset="0"/>
              </a:rPr>
              <a:t> are a priority throughout our curriculum. </a:t>
            </a:r>
            <a:r>
              <a:rPr lang="en-GB" sz="1400" dirty="0" err="1">
                <a:latin typeface="Twinkl" pitchFamily="2" charset="0"/>
              </a:rPr>
              <a:t>Ty’n</a:t>
            </a:r>
            <a:r>
              <a:rPr lang="en-GB" sz="1400" dirty="0">
                <a:latin typeface="Twinkl" pitchFamily="2" charset="0"/>
              </a:rPr>
              <a:t> y </a:t>
            </a:r>
            <a:r>
              <a:rPr lang="en-GB" sz="1400" dirty="0" err="1">
                <a:latin typeface="Twinkl" pitchFamily="2" charset="0"/>
              </a:rPr>
              <a:t>Wern</a:t>
            </a:r>
            <a:r>
              <a:rPr lang="en-GB" sz="1400" dirty="0">
                <a:latin typeface="Twinkl" pitchFamily="2" charset="0"/>
              </a:rPr>
              <a:t> hosts two specialist Nurture classes for the local authority and a nurturing, inclusive and caring ethos </a:t>
            </a:r>
          </a:p>
          <a:p>
            <a:pPr algn="ctr"/>
            <a:r>
              <a:rPr lang="en-GB" sz="1400" dirty="0">
                <a:latin typeface="Twinkl" pitchFamily="2" charset="0"/>
              </a:rPr>
              <a:t>permeates the school.</a:t>
            </a:r>
          </a:p>
        </p:txBody>
      </p:sp>
      <p:pic>
        <p:nvPicPr>
          <p:cNvPr id="3074" name="09A56795-7D6D-47CC-B44C-0C437525062F" descr="Image-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64644" y="2473173"/>
            <a:ext cx="1436658" cy="10771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075" name="11B3D1E0-DE6B-431D-B950-0ED0DD9216C9" descr="Image-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81255">
            <a:off x="7275676" y="3366327"/>
            <a:ext cx="1414593" cy="106094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076" name="BDB7A4FF-02EE-4FE0-A3AD-9654168511B7" descr="Image-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31547" y="4390095"/>
            <a:ext cx="1502849" cy="11271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077" name="44219F34-FF50-4AB7-BD20-3DC9C9C121AE" descr="Image-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522" y="16750480"/>
            <a:ext cx="1000350" cy="13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231547" y="5581689"/>
            <a:ext cx="1570110" cy="1015663"/>
          </a:xfrm>
          <a:prstGeom prst="rect">
            <a:avLst/>
          </a:prstGeom>
          <a:noFill/>
        </p:spPr>
        <p:txBody>
          <a:bodyPr wrap="square" rtlCol="0">
            <a:spAutoFit/>
          </a:bodyPr>
          <a:lstStyle/>
          <a:p>
            <a:pPr algn="ctr"/>
            <a:r>
              <a:rPr lang="en-GB" sz="1000" b="1" dirty="0">
                <a:latin typeface="Twinkl" pitchFamily="2" charset="0"/>
              </a:rPr>
              <a:t>Our learners benefit from an extensive range of sporting / physical opportunities which have been mapped across our curriculum.</a:t>
            </a:r>
          </a:p>
        </p:txBody>
      </p:sp>
      <p:sp>
        <p:nvSpPr>
          <p:cNvPr id="4" name="TextBox 3"/>
          <p:cNvSpPr txBox="1"/>
          <p:nvPr/>
        </p:nvSpPr>
        <p:spPr>
          <a:xfrm>
            <a:off x="251520" y="2768148"/>
            <a:ext cx="2768662" cy="2893100"/>
          </a:xfrm>
          <a:prstGeom prst="rect">
            <a:avLst/>
          </a:prstGeom>
          <a:noFill/>
        </p:spPr>
        <p:txBody>
          <a:bodyPr wrap="square" rtlCol="0">
            <a:spAutoFit/>
          </a:bodyPr>
          <a:lstStyle/>
          <a:p>
            <a:r>
              <a:rPr lang="en-GB" sz="1400" dirty="0">
                <a:latin typeface="Twinkl" pitchFamily="2" charset="0"/>
              </a:rPr>
              <a:t>Here are just some of the wellbeing strategies and interventions that our staff are trained in;</a:t>
            </a:r>
          </a:p>
          <a:p>
            <a:pPr marL="285750" indent="-285750">
              <a:buFont typeface="Arial" panose="020B0604020202020204" pitchFamily="34" charset="0"/>
              <a:buChar char="•"/>
            </a:pPr>
            <a:r>
              <a:rPr lang="en-GB" sz="1400" dirty="0">
                <a:latin typeface="Twinkl" pitchFamily="2" charset="0"/>
              </a:rPr>
              <a:t>Thrive</a:t>
            </a:r>
          </a:p>
          <a:p>
            <a:pPr marL="285750" indent="-285750">
              <a:buFont typeface="Arial" panose="020B0604020202020204" pitchFamily="34" charset="0"/>
              <a:buChar char="•"/>
            </a:pPr>
            <a:r>
              <a:rPr lang="en-GB" sz="1400" dirty="0">
                <a:latin typeface="Twinkl" pitchFamily="2" charset="0"/>
              </a:rPr>
              <a:t>Nurture Principals</a:t>
            </a:r>
          </a:p>
          <a:p>
            <a:pPr marL="285750" indent="-285750">
              <a:buFont typeface="Arial" panose="020B0604020202020204" pitchFamily="34" charset="0"/>
              <a:buChar char="•"/>
            </a:pPr>
            <a:r>
              <a:rPr lang="en-GB" sz="1400" dirty="0">
                <a:latin typeface="Twinkl" pitchFamily="2" charset="0"/>
              </a:rPr>
              <a:t>Elsa</a:t>
            </a:r>
          </a:p>
          <a:p>
            <a:pPr marL="285750" indent="-285750">
              <a:buFont typeface="Arial" panose="020B0604020202020204" pitchFamily="34" charset="0"/>
              <a:buChar char="•"/>
            </a:pPr>
            <a:r>
              <a:rPr lang="en-GB" sz="1400" dirty="0">
                <a:latin typeface="Twinkl" pitchFamily="2" charset="0"/>
              </a:rPr>
              <a:t>Draw and Talk</a:t>
            </a:r>
          </a:p>
          <a:p>
            <a:pPr marL="285750" indent="-285750">
              <a:buFont typeface="Arial" panose="020B0604020202020204" pitchFamily="34" charset="0"/>
              <a:buChar char="•"/>
            </a:pPr>
            <a:r>
              <a:rPr lang="en-GB" sz="1400" dirty="0">
                <a:latin typeface="Twinkl" pitchFamily="2" charset="0"/>
              </a:rPr>
              <a:t>Lego Therapy</a:t>
            </a:r>
          </a:p>
          <a:p>
            <a:pPr marL="285750" indent="-285750">
              <a:buFont typeface="Arial" panose="020B0604020202020204" pitchFamily="34" charset="0"/>
              <a:buChar char="•"/>
            </a:pPr>
            <a:r>
              <a:rPr lang="en-GB" sz="1400" dirty="0">
                <a:latin typeface="Twinkl" pitchFamily="2" charset="0"/>
              </a:rPr>
              <a:t>ASD Friendly classrooms</a:t>
            </a:r>
          </a:p>
          <a:p>
            <a:pPr marL="285750" indent="-285750">
              <a:buFont typeface="Arial" panose="020B0604020202020204" pitchFamily="34" charset="0"/>
              <a:buChar char="•"/>
            </a:pPr>
            <a:r>
              <a:rPr lang="en-GB" sz="1400" dirty="0">
                <a:latin typeface="Twinkl" pitchFamily="2" charset="0"/>
              </a:rPr>
              <a:t>Group </a:t>
            </a:r>
            <a:r>
              <a:rPr lang="en-GB" sz="1400" dirty="0" err="1">
                <a:latin typeface="Twinkl" pitchFamily="2" charset="0"/>
              </a:rPr>
              <a:t>Theraplay</a:t>
            </a:r>
            <a:endParaRPr lang="en-GB" sz="1400" dirty="0">
              <a:latin typeface="Twinkl" pitchFamily="2" charset="0"/>
            </a:endParaRPr>
          </a:p>
          <a:p>
            <a:pPr marL="285750" indent="-285750">
              <a:buFont typeface="Arial" panose="020B0604020202020204" pitchFamily="34" charset="0"/>
              <a:buChar char="•"/>
            </a:pPr>
            <a:r>
              <a:rPr lang="en-GB" sz="1400" dirty="0" err="1">
                <a:latin typeface="Twinkl" pitchFamily="2" charset="0"/>
              </a:rPr>
              <a:t>Theraputic</a:t>
            </a:r>
            <a:r>
              <a:rPr lang="en-GB" sz="1400" dirty="0">
                <a:latin typeface="Twinkl" pitchFamily="2" charset="0"/>
              </a:rPr>
              <a:t> story writing</a:t>
            </a:r>
          </a:p>
          <a:p>
            <a:pPr marL="285750" indent="-285750">
              <a:buFont typeface="Arial" panose="020B0604020202020204" pitchFamily="34" charset="0"/>
              <a:buChar char="•"/>
            </a:pPr>
            <a:endParaRPr lang="en-GB" sz="1400" dirty="0">
              <a:latin typeface="Twinkl" pitchFamily="2" charset="0"/>
            </a:endParaRPr>
          </a:p>
        </p:txBody>
      </p:sp>
      <p:pic>
        <p:nvPicPr>
          <p:cNvPr id="30"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911" y="5517232"/>
            <a:ext cx="1573571" cy="10077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9552" y="5213656"/>
            <a:ext cx="2116262" cy="1023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059832" y="3140968"/>
            <a:ext cx="3600400" cy="3046988"/>
          </a:xfrm>
          <a:prstGeom prst="rect">
            <a:avLst/>
          </a:prstGeom>
          <a:noFill/>
          <a:ln w="3175">
            <a:solidFill>
              <a:schemeClr val="bg1">
                <a:lumMod val="50000"/>
              </a:schemeClr>
            </a:solidFill>
          </a:ln>
        </p:spPr>
        <p:txBody>
          <a:bodyPr wrap="square" rtlCol="0">
            <a:spAutoFit/>
          </a:bodyPr>
          <a:lstStyle/>
          <a:p>
            <a:pPr algn="ctr"/>
            <a:r>
              <a:rPr lang="en-GB" sz="1600" b="1" dirty="0">
                <a:latin typeface="Twinkl" pitchFamily="2" charset="0"/>
              </a:rPr>
              <a:t>A</a:t>
            </a:r>
            <a:r>
              <a:rPr lang="en-GB" sz="1600" dirty="0">
                <a:latin typeface="Twinkl" pitchFamily="2" charset="0"/>
              </a:rPr>
              <a:t>dditional</a:t>
            </a:r>
            <a:r>
              <a:rPr lang="en-GB" sz="1600" b="1" dirty="0">
                <a:latin typeface="Twinkl" pitchFamily="2" charset="0"/>
              </a:rPr>
              <a:t> L</a:t>
            </a:r>
            <a:r>
              <a:rPr lang="en-GB" sz="1600" dirty="0">
                <a:latin typeface="Twinkl" pitchFamily="2" charset="0"/>
              </a:rPr>
              <a:t>earning</a:t>
            </a:r>
            <a:r>
              <a:rPr lang="en-GB" sz="1600" b="1" dirty="0">
                <a:latin typeface="Twinkl" pitchFamily="2" charset="0"/>
              </a:rPr>
              <a:t> N</a:t>
            </a:r>
            <a:r>
              <a:rPr lang="en-GB" sz="1600" dirty="0">
                <a:latin typeface="Twinkl" pitchFamily="2" charset="0"/>
              </a:rPr>
              <a:t>eeds</a:t>
            </a:r>
          </a:p>
          <a:p>
            <a:pPr algn="ctr"/>
            <a:r>
              <a:rPr lang="en-GB" sz="1600" dirty="0">
                <a:latin typeface="Twinkl" pitchFamily="2" charset="0"/>
              </a:rPr>
              <a:t>The school is committed to Additional Learning Needs (ALN)</a:t>
            </a:r>
          </a:p>
          <a:p>
            <a:pPr algn="ctr"/>
            <a:r>
              <a:rPr lang="en-GB" sz="1600" dirty="0">
                <a:latin typeface="Twinkl" pitchFamily="2" charset="0"/>
              </a:rPr>
              <a:t>transformation. Learners on the existing ALN register, and</a:t>
            </a:r>
          </a:p>
          <a:p>
            <a:pPr algn="ctr"/>
            <a:r>
              <a:rPr lang="en-GB" sz="1600" dirty="0">
                <a:latin typeface="Twinkl" pitchFamily="2" charset="0"/>
              </a:rPr>
              <a:t>within mandated cohorts, have been transferred to the new</a:t>
            </a:r>
          </a:p>
          <a:p>
            <a:pPr algn="ctr"/>
            <a:r>
              <a:rPr lang="en-GB" sz="1600" dirty="0">
                <a:latin typeface="Twinkl" pitchFamily="2" charset="0"/>
              </a:rPr>
              <a:t>system using </a:t>
            </a:r>
            <a:r>
              <a:rPr lang="en-GB" sz="1600" dirty="0" err="1">
                <a:latin typeface="Twinkl" pitchFamily="2" charset="0"/>
              </a:rPr>
              <a:t>Edukey</a:t>
            </a:r>
            <a:r>
              <a:rPr lang="en-GB" sz="1600" dirty="0">
                <a:latin typeface="Twinkl" pitchFamily="2" charset="0"/>
              </a:rPr>
              <a:t> to manage and evaluate provision.</a:t>
            </a:r>
          </a:p>
          <a:p>
            <a:pPr algn="ctr"/>
            <a:r>
              <a:rPr lang="en-GB" sz="1600" dirty="0">
                <a:latin typeface="Twinkl" pitchFamily="2" charset="0"/>
              </a:rPr>
              <a:t>Person Centred Planning (PCP) meetings regularly take</a:t>
            </a:r>
          </a:p>
          <a:p>
            <a:pPr algn="ctr"/>
            <a:r>
              <a:rPr lang="en-GB" sz="1600" dirty="0">
                <a:latin typeface="Twinkl" pitchFamily="2" charset="0"/>
              </a:rPr>
              <a:t>place for identified learners.</a:t>
            </a:r>
          </a:p>
        </p:txBody>
      </p:sp>
    </p:spTree>
    <p:extLst>
      <p:ext uri="{BB962C8B-B14F-4D97-AF65-F5344CB8AC3E}">
        <p14:creationId xmlns:p14="http://schemas.microsoft.com/office/powerpoint/2010/main" val="2549886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Down Ribbon 18"/>
          <p:cNvSpPr/>
          <p:nvPr/>
        </p:nvSpPr>
        <p:spPr>
          <a:xfrm>
            <a:off x="1763688" y="404664"/>
            <a:ext cx="5904656"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sz="3200" dirty="0" err="1">
                <a:latin typeface="Twinkl" pitchFamily="2" charset="0"/>
              </a:rPr>
              <a:t>Llais</a:t>
            </a:r>
            <a:r>
              <a:rPr lang="en-GB" sz="3200" dirty="0">
                <a:latin typeface="Twinkl" pitchFamily="2" charset="0"/>
              </a:rPr>
              <a:t> – Pupil Voice</a:t>
            </a:r>
            <a:endParaRPr lang="en-GB" sz="3200" b="1" dirty="0">
              <a:latin typeface="Twinkl" pitchFamily="2" charset="0"/>
            </a:endParaRPr>
          </a:p>
        </p:txBody>
      </p:sp>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2" name="Rectangle 1"/>
          <p:cNvSpPr/>
          <p:nvPr/>
        </p:nvSpPr>
        <p:spPr>
          <a:xfrm>
            <a:off x="1624868" y="3240017"/>
            <a:ext cx="277640" cy="584775"/>
          </a:xfrm>
          <a:prstGeom prst="rect">
            <a:avLst/>
          </a:prstGeom>
          <a:noFill/>
        </p:spPr>
        <p:txBody>
          <a:bodyPr wrap="none" lIns="91440" tIns="45720" rIns="91440" bIns="45720">
            <a:spAutoFit/>
          </a:bodyPr>
          <a:lstStyle/>
          <a:p>
            <a:pPr algn="ctr"/>
            <a:r>
              <a:rPr 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7" name="TextBox 26"/>
          <p:cNvSpPr txBox="1"/>
          <p:nvPr/>
        </p:nvSpPr>
        <p:spPr>
          <a:xfrm>
            <a:off x="435186" y="1484784"/>
            <a:ext cx="8424936" cy="523220"/>
          </a:xfrm>
          <a:prstGeom prst="rect">
            <a:avLst/>
          </a:prstGeom>
          <a:noFill/>
        </p:spPr>
        <p:txBody>
          <a:bodyPr wrap="square" rtlCol="0">
            <a:spAutoFit/>
          </a:bodyPr>
          <a:lstStyle/>
          <a:p>
            <a:pPr algn="ctr"/>
            <a:r>
              <a:rPr lang="en-GB" sz="1400" dirty="0">
                <a:latin typeface="Twinkl" pitchFamily="2" charset="0"/>
              </a:rPr>
              <a:t> The involvement of pupils in the ongoing design of our curriculum is key. We have many pupil voice groups who contribute to school improvement activities through responding to surveys and reports.</a:t>
            </a:r>
          </a:p>
        </p:txBody>
      </p:sp>
      <p:pic>
        <p:nvPicPr>
          <p:cNvPr id="2050" name="id-17201764-6744-47B3-A263-0C9CBF4B2652" descr="Image.jpe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328370"/>
            <a:ext cx="1404886" cy="140488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1" name="id-0A6B0A7A-F9B6-46B4-83DC-D4C096236F1B" descr="Image.jpe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8015" y="4328370"/>
            <a:ext cx="1404886" cy="14048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52" name="id-D1698DC5-B188-4BDB-A695-BC19A834146E" descr="Image.jpe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07903" y="2060848"/>
            <a:ext cx="1838705" cy="183870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3" name="id-787FA0F2-9084-49B3-AC3A-87B670F1BC4A" descr="Image.jpe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46609" y="4296832"/>
            <a:ext cx="1358698" cy="13996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4" name="id-1E62F9F3-2FCA-4964-B772-37B2C825CDB7" descr="Image.jpe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49323" y="4296831"/>
            <a:ext cx="1399691" cy="139969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5" name="id-420CD7AB-0531-4F2E-B225-B0F4F41B2961" descr="Image.jpe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52979" y="4293096"/>
            <a:ext cx="1440160" cy="14401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cxnSp>
        <p:nvCxnSpPr>
          <p:cNvPr id="4" name="Elbow Connector 3"/>
          <p:cNvCxnSpPr>
            <a:stCxn id="2050" idx="0"/>
            <a:endCxn id="2052" idx="1"/>
          </p:cNvCxnSpPr>
          <p:nvPr/>
        </p:nvCxnSpPr>
        <p:spPr>
          <a:xfrm rot="5400000" flipH="1" flipV="1">
            <a:off x="1944881" y="2565348"/>
            <a:ext cx="1348169" cy="2177876"/>
          </a:xfrm>
          <a:prstGeom prst="bentConnector2">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Elbow Connector 35"/>
          <p:cNvCxnSpPr>
            <a:endCxn id="2052" idx="1"/>
          </p:cNvCxnSpPr>
          <p:nvPr/>
        </p:nvCxnSpPr>
        <p:spPr>
          <a:xfrm rot="5400000" flipH="1" flipV="1">
            <a:off x="2711852" y="3358809"/>
            <a:ext cx="1374659" cy="617444"/>
          </a:xfrm>
          <a:prstGeom prst="bentConnector2">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Elbow Connector 36"/>
          <p:cNvCxnSpPr/>
          <p:nvPr/>
        </p:nvCxnSpPr>
        <p:spPr>
          <a:xfrm rot="10800000">
            <a:off x="5546609" y="2980201"/>
            <a:ext cx="2224578" cy="1312896"/>
          </a:xfrm>
          <a:prstGeom prst="bentConnector3">
            <a:avLst>
              <a:gd name="adj1" fmla="val 675"/>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Elbow Connector 41"/>
          <p:cNvCxnSpPr>
            <a:endCxn id="2052" idx="3"/>
          </p:cNvCxnSpPr>
          <p:nvPr/>
        </p:nvCxnSpPr>
        <p:spPr>
          <a:xfrm rot="16200000" flipV="1">
            <a:off x="5234789" y="3292021"/>
            <a:ext cx="1348171" cy="724531"/>
          </a:xfrm>
          <a:prstGeom prst="bentConnector2">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Elbow Connector 47"/>
          <p:cNvCxnSpPr>
            <a:endCxn id="2052" idx="2"/>
          </p:cNvCxnSpPr>
          <p:nvPr/>
        </p:nvCxnSpPr>
        <p:spPr>
          <a:xfrm rot="5400000" flipH="1" flipV="1">
            <a:off x="4430484" y="4096325"/>
            <a:ext cx="393543" cy="1"/>
          </a:xfrm>
          <a:prstGeom prst="bentConnector3">
            <a:avLst>
              <a:gd name="adj1" fmla="val 50000"/>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395536" y="5877272"/>
            <a:ext cx="8424936" cy="738664"/>
          </a:xfrm>
          <a:prstGeom prst="rect">
            <a:avLst/>
          </a:prstGeom>
          <a:noFill/>
        </p:spPr>
        <p:txBody>
          <a:bodyPr wrap="square" rtlCol="0">
            <a:spAutoFit/>
          </a:bodyPr>
          <a:lstStyle/>
          <a:p>
            <a:pPr algn="ctr"/>
            <a:r>
              <a:rPr lang="en-GB" sz="1400" dirty="0">
                <a:latin typeface="Twinkl" pitchFamily="2" charset="0"/>
              </a:rPr>
              <a:t> Many of our </a:t>
            </a:r>
            <a:r>
              <a:rPr lang="en-GB" sz="1400" dirty="0" err="1">
                <a:latin typeface="Twinkl" pitchFamily="2" charset="0"/>
              </a:rPr>
              <a:t>Llais</a:t>
            </a:r>
            <a:r>
              <a:rPr lang="en-GB" sz="1400" dirty="0">
                <a:latin typeface="Twinkl" pitchFamily="2" charset="0"/>
              </a:rPr>
              <a:t> groups lead initiatives within school and represent the school at local and national events and competitions. We are currently working towards our silver </a:t>
            </a:r>
            <a:r>
              <a:rPr lang="en-GB" sz="1400" dirty="0" err="1">
                <a:latin typeface="Twinkl" pitchFamily="2" charset="0"/>
              </a:rPr>
              <a:t>Cymraeg</a:t>
            </a:r>
            <a:r>
              <a:rPr lang="en-GB" sz="1400" dirty="0">
                <a:latin typeface="Twinkl" pitchFamily="2" charset="0"/>
              </a:rPr>
              <a:t> Campus and Gold Active Journeys Awards.</a:t>
            </a:r>
          </a:p>
        </p:txBody>
      </p:sp>
    </p:spTree>
    <p:extLst>
      <p:ext uri="{BB962C8B-B14F-4D97-AF65-F5344CB8AC3E}">
        <p14:creationId xmlns:p14="http://schemas.microsoft.com/office/powerpoint/2010/main" val="29930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27384"/>
            <a:ext cx="9144000" cy="6858000"/>
          </a:xfrm>
          <a:prstGeom prst="rect">
            <a:avLst/>
          </a:prstGeom>
          <a:effectLst>
            <a:outerShdw blurRad="50800" dist="50800" dir="5400000" sx="1000" sy="1000" algn="ctr" rotWithShape="0">
              <a:srgbClr val="000000">
                <a:alpha val="43137"/>
              </a:srgbClr>
            </a:outerShdw>
          </a:effectLst>
        </p:spPr>
      </p:pic>
      <p:sp>
        <p:nvSpPr>
          <p:cNvPr id="19" name="Down Ribbon 18"/>
          <p:cNvSpPr/>
          <p:nvPr/>
        </p:nvSpPr>
        <p:spPr>
          <a:xfrm>
            <a:off x="1241938" y="404664"/>
            <a:ext cx="6930462"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sz="3200" dirty="0">
                <a:latin typeface="Twinkl" pitchFamily="2" charset="0"/>
              </a:rPr>
              <a:t>Growth </a:t>
            </a:r>
            <a:r>
              <a:rPr lang="en-GB" sz="3200" dirty="0" err="1">
                <a:latin typeface="Twinkl" pitchFamily="2" charset="0"/>
              </a:rPr>
              <a:t>Mindset</a:t>
            </a:r>
            <a:endParaRPr lang="en-GB" sz="3200" dirty="0">
              <a:latin typeface="Twinkl" pitchFamily="2" charset="0"/>
            </a:endParaRPr>
          </a:p>
        </p:txBody>
      </p:sp>
      <p:sp>
        <p:nvSpPr>
          <p:cNvPr id="2" name="Rectangle 1"/>
          <p:cNvSpPr/>
          <p:nvPr/>
        </p:nvSpPr>
        <p:spPr>
          <a:xfrm>
            <a:off x="395537" y="5140349"/>
            <a:ext cx="8301756" cy="1384995"/>
          </a:xfrm>
          <a:prstGeom prst="rect">
            <a:avLst/>
          </a:prstGeom>
        </p:spPr>
        <p:txBody>
          <a:bodyPr wrap="square">
            <a:spAutoFit/>
          </a:bodyPr>
          <a:lstStyle/>
          <a:p>
            <a:pPr algn="ctr"/>
            <a:r>
              <a:rPr lang="en-GB" sz="1200" dirty="0">
                <a:latin typeface="Twinkl" panose="02000000000000000000" pitchFamily="2" charset="0"/>
              </a:rPr>
              <a:t>At </a:t>
            </a:r>
            <a:r>
              <a:rPr lang="en-GB" sz="1200" dirty="0" err="1">
                <a:latin typeface="Twinkl" panose="02000000000000000000" pitchFamily="2" charset="0"/>
              </a:rPr>
              <a:t>Ty’n</a:t>
            </a:r>
            <a:r>
              <a:rPr lang="en-GB" sz="1200" dirty="0">
                <a:latin typeface="Twinkl" panose="02000000000000000000" pitchFamily="2" charset="0"/>
              </a:rPr>
              <a:t> y </a:t>
            </a:r>
            <a:r>
              <a:rPr lang="en-GB" sz="1200" dirty="0" err="1">
                <a:latin typeface="Twinkl" panose="02000000000000000000" pitchFamily="2" charset="0"/>
              </a:rPr>
              <a:t>Wern</a:t>
            </a:r>
            <a:r>
              <a:rPr lang="en-GB" sz="1200" dirty="0">
                <a:latin typeface="Twinkl" panose="02000000000000000000" pitchFamily="2" charset="0"/>
              </a:rPr>
              <a:t>, we have developed 5 Growth </a:t>
            </a:r>
            <a:r>
              <a:rPr lang="en-GB" sz="1200" dirty="0" err="1">
                <a:latin typeface="Twinkl" panose="02000000000000000000" pitchFamily="2" charset="0"/>
              </a:rPr>
              <a:t>Mindset</a:t>
            </a:r>
            <a:r>
              <a:rPr lang="en-GB" sz="1200" dirty="0">
                <a:latin typeface="Twinkl" panose="02000000000000000000" pitchFamily="2" charset="0"/>
              </a:rPr>
              <a:t> characters that illustrate the attributes we encourage our leaners to develop.  When we encourage a Growth </a:t>
            </a:r>
            <a:r>
              <a:rPr lang="en-GB" sz="1200" dirty="0" err="1">
                <a:latin typeface="Twinkl" panose="02000000000000000000" pitchFamily="2" charset="0"/>
              </a:rPr>
              <a:t>Mindset</a:t>
            </a:r>
            <a:r>
              <a:rPr lang="en-GB" sz="1200" dirty="0">
                <a:latin typeface="Twinkl" panose="02000000000000000000" pitchFamily="2" charset="0"/>
              </a:rPr>
              <a:t> in children they become enthusiastic learners. A Growth </a:t>
            </a:r>
            <a:r>
              <a:rPr lang="en-GB" sz="1200" dirty="0" err="1">
                <a:latin typeface="Twinkl" panose="02000000000000000000" pitchFamily="2" charset="0"/>
              </a:rPr>
              <a:t>Mindset</a:t>
            </a:r>
            <a:r>
              <a:rPr lang="en-GB" sz="1200" dirty="0">
                <a:latin typeface="Twinkl" panose="02000000000000000000" pitchFamily="2" charset="0"/>
              </a:rPr>
              <a:t> means that their intelligence can be developed which has a positive effect on their motivation and subsequently their achievement. </a:t>
            </a:r>
          </a:p>
          <a:p>
            <a:pPr algn="ctr"/>
            <a:r>
              <a:rPr lang="en-GB" sz="1200" dirty="0" err="1">
                <a:latin typeface="Twinkl" panose="02000000000000000000" pitchFamily="2" charset="0"/>
              </a:rPr>
              <a:t>Dweck’s</a:t>
            </a:r>
            <a:r>
              <a:rPr lang="en-GB" sz="1200" dirty="0">
                <a:latin typeface="Twinkl" panose="02000000000000000000" pitchFamily="2" charset="0"/>
              </a:rPr>
              <a:t> research shows that we produce confident learners when we praise students for the process they engage in and not for being bright, clever or talented. We aim to create a learning environment where children are willing to try, push themselves, take on challenges and risk making mistakes. </a:t>
            </a:r>
          </a:p>
        </p:txBody>
      </p:sp>
      <p:sp>
        <p:nvSpPr>
          <p:cNvPr id="4" name="Rectangle 3"/>
          <p:cNvSpPr/>
          <p:nvPr/>
        </p:nvSpPr>
        <p:spPr>
          <a:xfrm>
            <a:off x="527006" y="1518713"/>
            <a:ext cx="2028770" cy="183827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3695358" y="1491329"/>
            <a:ext cx="2028770" cy="183827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4"/>
          <a:stretch>
            <a:fillRect/>
          </a:stretch>
        </p:blipFill>
        <p:spPr>
          <a:xfrm>
            <a:off x="648184" y="1590721"/>
            <a:ext cx="1823037" cy="1656183"/>
          </a:xfrm>
          <a:prstGeom prst="rect">
            <a:avLst/>
          </a:prstGeom>
        </p:spPr>
      </p:pic>
      <p:sp>
        <p:nvSpPr>
          <p:cNvPr id="34" name="Rectangle 33"/>
          <p:cNvSpPr/>
          <p:nvPr/>
        </p:nvSpPr>
        <p:spPr>
          <a:xfrm>
            <a:off x="6668523" y="1518713"/>
            <a:ext cx="2028770" cy="183827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5"/>
          <a:stretch>
            <a:fillRect/>
          </a:stretch>
        </p:blipFill>
        <p:spPr>
          <a:xfrm>
            <a:off x="6732110" y="1700808"/>
            <a:ext cx="1901596" cy="1540445"/>
          </a:xfrm>
          <a:prstGeom prst="rect">
            <a:avLst/>
          </a:prstGeom>
        </p:spPr>
      </p:pic>
      <p:pic>
        <p:nvPicPr>
          <p:cNvPr id="22" name="Picture 21"/>
          <p:cNvPicPr>
            <a:picLocks noChangeAspect="1"/>
          </p:cNvPicPr>
          <p:nvPr/>
        </p:nvPicPr>
        <p:blipFill>
          <a:blip r:embed="rId6"/>
          <a:stretch>
            <a:fillRect/>
          </a:stretch>
        </p:blipFill>
        <p:spPr>
          <a:xfrm>
            <a:off x="3857516" y="1774050"/>
            <a:ext cx="1622470" cy="1459182"/>
          </a:xfrm>
          <a:prstGeom prst="rect">
            <a:avLst/>
          </a:prstGeom>
        </p:spPr>
      </p:pic>
      <p:sp>
        <p:nvSpPr>
          <p:cNvPr id="5" name="Oval 4"/>
          <p:cNvSpPr/>
          <p:nvPr/>
        </p:nvSpPr>
        <p:spPr>
          <a:xfrm>
            <a:off x="660730" y="1647822"/>
            <a:ext cx="1751030" cy="26901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6891834" y="1863846"/>
            <a:ext cx="1208558" cy="26901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2780946" y="3236327"/>
            <a:ext cx="1359005" cy="28971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48184" y="1556792"/>
            <a:ext cx="1751030" cy="276999"/>
          </a:xfrm>
          <a:prstGeom prst="rect">
            <a:avLst/>
          </a:prstGeom>
          <a:noFill/>
        </p:spPr>
        <p:txBody>
          <a:bodyPr wrap="square" rtlCol="0">
            <a:spAutoFit/>
          </a:bodyPr>
          <a:lstStyle/>
          <a:p>
            <a:r>
              <a:rPr lang="en-GB" sz="1200" b="1" dirty="0">
                <a:latin typeface="Twinkl" pitchFamily="2" charset="0"/>
              </a:rPr>
              <a:t>Collaboration Charlies</a:t>
            </a:r>
          </a:p>
        </p:txBody>
      </p:sp>
      <p:sp>
        <p:nvSpPr>
          <p:cNvPr id="35" name="TextBox 34"/>
          <p:cNvSpPr txBox="1"/>
          <p:nvPr/>
        </p:nvSpPr>
        <p:spPr>
          <a:xfrm>
            <a:off x="5796136" y="4437112"/>
            <a:ext cx="1751030" cy="276999"/>
          </a:xfrm>
          <a:prstGeom prst="rect">
            <a:avLst/>
          </a:prstGeom>
          <a:noFill/>
        </p:spPr>
        <p:txBody>
          <a:bodyPr wrap="square" rtlCol="0">
            <a:spAutoFit/>
          </a:bodyPr>
          <a:lstStyle/>
          <a:p>
            <a:r>
              <a:rPr lang="en-GB" sz="1200" b="1" dirty="0">
                <a:latin typeface="Twinkl" pitchFamily="2" charset="0"/>
              </a:rPr>
              <a:t>Motivated Mojo</a:t>
            </a:r>
          </a:p>
        </p:txBody>
      </p:sp>
      <p:sp>
        <p:nvSpPr>
          <p:cNvPr id="36" name="TextBox 35"/>
          <p:cNvSpPr txBox="1"/>
          <p:nvPr/>
        </p:nvSpPr>
        <p:spPr>
          <a:xfrm>
            <a:off x="4139952" y="1484784"/>
            <a:ext cx="1751030" cy="276999"/>
          </a:xfrm>
          <a:prstGeom prst="rect">
            <a:avLst/>
          </a:prstGeom>
          <a:noFill/>
        </p:spPr>
        <p:txBody>
          <a:bodyPr wrap="square" rtlCol="0">
            <a:spAutoFit/>
          </a:bodyPr>
          <a:lstStyle/>
          <a:p>
            <a:r>
              <a:rPr lang="en-GB" sz="1200" b="1" dirty="0">
                <a:latin typeface="Twinkl" pitchFamily="2" charset="0"/>
              </a:rPr>
              <a:t>Edward Effort</a:t>
            </a:r>
          </a:p>
        </p:txBody>
      </p:sp>
      <p:sp>
        <p:nvSpPr>
          <p:cNvPr id="37" name="TextBox 36"/>
          <p:cNvSpPr txBox="1"/>
          <p:nvPr/>
        </p:nvSpPr>
        <p:spPr>
          <a:xfrm>
            <a:off x="7141450" y="1556792"/>
            <a:ext cx="1751030" cy="276999"/>
          </a:xfrm>
          <a:prstGeom prst="rect">
            <a:avLst/>
          </a:prstGeom>
          <a:noFill/>
        </p:spPr>
        <p:txBody>
          <a:bodyPr wrap="square" rtlCol="0">
            <a:spAutoFit/>
          </a:bodyPr>
          <a:lstStyle/>
          <a:p>
            <a:r>
              <a:rPr lang="en-GB" sz="1200" b="1" dirty="0">
                <a:latin typeface="Twinkl" pitchFamily="2" charset="0"/>
              </a:rPr>
              <a:t>Resilient Rhys</a:t>
            </a:r>
          </a:p>
        </p:txBody>
      </p:sp>
      <p:sp>
        <p:nvSpPr>
          <p:cNvPr id="7" name="Rectangle 6"/>
          <p:cNvSpPr/>
          <p:nvPr/>
        </p:nvSpPr>
        <p:spPr>
          <a:xfrm>
            <a:off x="6516216" y="3407055"/>
            <a:ext cx="792088" cy="2379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2183190" y="3174897"/>
            <a:ext cx="2028770" cy="183827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a:blip r:embed="rId7">
            <a:clrChange>
              <a:clrFrom>
                <a:srgbClr val="FFFFFF"/>
              </a:clrFrom>
              <a:clrTo>
                <a:srgbClr val="FFFFFF">
                  <a:alpha val="0"/>
                </a:srgbClr>
              </a:clrTo>
            </a:clrChange>
          </a:blip>
          <a:stretch>
            <a:fillRect/>
          </a:stretch>
        </p:blipFill>
        <p:spPr>
          <a:xfrm>
            <a:off x="2339752" y="3284709"/>
            <a:ext cx="1854066" cy="1701767"/>
          </a:xfrm>
          <a:prstGeom prst="rect">
            <a:avLst/>
          </a:prstGeom>
        </p:spPr>
      </p:pic>
      <p:sp>
        <p:nvSpPr>
          <p:cNvPr id="8" name="Rectangle 7"/>
          <p:cNvSpPr/>
          <p:nvPr/>
        </p:nvSpPr>
        <p:spPr>
          <a:xfrm>
            <a:off x="2780946" y="3233232"/>
            <a:ext cx="1359005" cy="292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2483768" y="3212976"/>
            <a:ext cx="1751030" cy="276999"/>
          </a:xfrm>
          <a:prstGeom prst="rect">
            <a:avLst/>
          </a:prstGeom>
          <a:noFill/>
        </p:spPr>
        <p:txBody>
          <a:bodyPr wrap="square" rtlCol="0">
            <a:spAutoFit/>
          </a:bodyPr>
          <a:lstStyle/>
          <a:p>
            <a:r>
              <a:rPr lang="en-GB" sz="1200" b="1" dirty="0">
                <a:latin typeface="Twinkl" pitchFamily="2" charset="0"/>
              </a:rPr>
              <a:t>Independent Idris</a:t>
            </a:r>
          </a:p>
        </p:txBody>
      </p:sp>
      <p:sp>
        <p:nvSpPr>
          <p:cNvPr id="33" name="Rectangle 32"/>
          <p:cNvSpPr/>
          <p:nvPr/>
        </p:nvSpPr>
        <p:spPr>
          <a:xfrm>
            <a:off x="5351542" y="3174897"/>
            <a:ext cx="2028770" cy="183827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8"/>
          <a:stretch>
            <a:fillRect/>
          </a:stretch>
        </p:blipFill>
        <p:spPr>
          <a:xfrm>
            <a:off x="5445113" y="3356992"/>
            <a:ext cx="1896288" cy="1637946"/>
          </a:xfrm>
          <a:prstGeom prst="rect">
            <a:avLst/>
          </a:prstGeom>
        </p:spPr>
      </p:pic>
      <p:sp>
        <p:nvSpPr>
          <p:cNvPr id="9" name="Rectangle 8"/>
          <p:cNvSpPr/>
          <p:nvPr/>
        </p:nvSpPr>
        <p:spPr>
          <a:xfrm>
            <a:off x="6156176" y="3645024"/>
            <a:ext cx="75608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5773298" y="3212976"/>
            <a:ext cx="1751030" cy="276999"/>
          </a:xfrm>
          <a:prstGeom prst="rect">
            <a:avLst/>
          </a:prstGeom>
          <a:noFill/>
        </p:spPr>
        <p:txBody>
          <a:bodyPr wrap="square" rtlCol="0">
            <a:spAutoFit/>
          </a:bodyPr>
          <a:lstStyle/>
          <a:p>
            <a:r>
              <a:rPr lang="en-GB" sz="1200" b="1" dirty="0">
                <a:latin typeface="Twinkl" pitchFamily="2" charset="0"/>
              </a:rPr>
              <a:t>Motivated Mojo</a:t>
            </a:r>
          </a:p>
        </p:txBody>
      </p:sp>
    </p:spTree>
    <p:extLst>
      <p:ext uri="{BB962C8B-B14F-4D97-AF65-F5344CB8AC3E}">
        <p14:creationId xmlns:p14="http://schemas.microsoft.com/office/powerpoint/2010/main" val="2245680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Down Ribbon 18"/>
          <p:cNvSpPr/>
          <p:nvPr/>
        </p:nvSpPr>
        <p:spPr>
          <a:xfrm>
            <a:off x="1475656" y="404664"/>
            <a:ext cx="6441428"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p:cNvSpPr/>
          <p:nvPr/>
        </p:nvSpPr>
        <p:spPr>
          <a:xfrm>
            <a:off x="3851920" y="4437112"/>
            <a:ext cx="1080120" cy="122413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18" name="TextBox 17"/>
          <p:cNvSpPr txBox="1"/>
          <p:nvPr/>
        </p:nvSpPr>
        <p:spPr>
          <a:xfrm>
            <a:off x="1619672" y="692696"/>
            <a:ext cx="6264696" cy="584775"/>
          </a:xfrm>
          <a:prstGeom prst="rect">
            <a:avLst/>
          </a:prstGeom>
          <a:noFill/>
        </p:spPr>
        <p:txBody>
          <a:bodyPr wrap="square" rtlCol="0">
            <a:spAutoFit/>
          </a:bodyPr>
          <a:lstStyle/>
          <a:p>
            <a:pPr algn="ctr"/>
            <a:r>
              <a:rPr lang="en-GB" sz="3200" dirty="0">
                <a:latin typeface="Twinkl" pitchFamily="2" charset="0"/>
              </a:rPr>
              <a:t>Assessment &amp; Progression</a:t>
            </a:r>
          </a:p>
        </p:txBody>
      </p:sp>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8870" y="2765673"/>
            <a:ext cx="5715000" cy="1095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378122" y="1484784"/>
            <a:ext cx="8442350" cy="1200329"/>
          </a:xfrm>
          <a:prstGeom prst="rect">
            <a:avLst/>
          </a:prstGeom>
        </p:spPr>
        <p:txBody>
          <a:bodyPr wrap="square">
            <a:spAutoFit/>
          </a:bodyPr>
          <a:lstStyle/>
          <a:p>
            <a:pPr algn="just"/>
            <a:r>
              <a:rPr lang="en-GB" sz="1200" b="1" dirty="0">
                <a:latin typeface="Twinkl" panose="02000000000000000000" pitchFamily="2" charset="0"/>
              </a:rPr>
              <a:t>Progression</a:t>
            </a:r>
            <a:r>
              <a:rPr lang="en-GB" sz="1200" dirty="0">
                <a:latin typeface="Twinkl" panose="02000000000000000000" pitchFamily="2" charset="0"/>
              </a:rPr>
              <a:t>: To support the development of the curriculum and to ensure that all learners make progress the Welsh Government have provided  schools with ‘Descriptions of Learning’. The descriptions provide guidance on how learners should progress within each of The what matters statements and are arranged in five progression steps as shown below. At </a:t>
            </a:r>
            <a:r>
              <a:rPr lang="en-GB" sz="1200" dirty="0" err="1">
                <a:latin typeface="Twinkl" panose="02000000000000000000" pitchFamily="2" charset="0"/>
              </a:rPr>
              <a:t>Ty’n</a:t>
            </a:r>
            <a:r>
              <a:rPr lang="en-GB" sz="1200" dirty="0">
                <a:latin typeface="Twinkl" panose="02000000000000000000" pitchFamily="2" charset="0"/>
              </a:rPr>
              <a:t> y </a:t>
            </a:r>
            <a:r>
              <a:rPr lang="en-GB" sz="1200" dirty="0" err="1">
                <a:latin typeface="Twinkl" panose="02000000000000000000" pitchFamily="2" charset="0"/>
              </a:rPr>
              <a:t>Wern</a:t>
            </a:r>
            <a:r>
              <a:rPr lang="en-GB" sz="1200" dirty="0">
                <a:latin typeface="Twinkl" panose="02000000000000000000" pitchFamily="2" charset="0"/>
              </a:rPr>
              <a:t>, opportunities to identify progression are highlighted within the teachers short and medium term planning. Feedback and feedforward is delivered ‘in the now’ to ensure that all learners are able to reflect, respond and improve their learning effectively. </a:t>
            </a:r>
          </a:p>
        </p:txBody>
      </p:sp>
      <p:sp>
        <p:nvSpPr>
          <p:cNvPr id="14" name="Rectangle 13"/>
          <p:cNvSpPr/>
          <p:nvPr/>
        </p:nvSpPr>
        <p:spPr>
          <a:xfrm>
            <a:off x="350825" y="3966155"/>
            <a:ext cx="8442350" cy="830997"/>
          </a:xfrm>
          <a:prstGeom prst="rect">
            <a:avLst/>
          </a:prstGeom>
        </p:spPr>
        <p:txBody>
          <a:bodyPr wrap="square">
            <a:spAutoFit/>
          </a:bodyPr>
          <a:lstStyle/>
          <a:p>
            <a:pPr algn="just"/>
            <a:r>
              <a:rPr lang="en-GB" sz="1200" b="1" dirty="0">
                <a:latin typeface="Twinkl" panose="02000000000000000000" pitchFamily="2" charset="0"/>
              </a:rPr>
              <a:t>Assessment</a:t>
            </a:r>
            <a:r>
              <a:rPr lang="en-GB" sz="1200" dirty="0">
                <a:latin typeface="Twinkl" panose="02000000000000000000" pitchFamily="2" charset="0"/>
              </a:rPr>
              <a:t>: At </a:t>
            </a:r>
            <a:r>
              <a:rPr lang="en-GB" sz="1200" dirty="0" err="1">
                <a:latin typeface="Twinkl" panose="02000000000000000000" pitchFamily="2" charset="0"/>
              </a:rPr>
              <a:t>Ty’n</a:t>
            </a:r>
            <a:r>
              <a:rPr lang="en-GB" sz="1200" dirty="0">
                <a:latin typeface="Twinkl" panose="02000000000000000000" pitchFamily="2" charset="0"/>
              </a:rPr>
              <a:t> y </a:t>
            </a:r>
            <a:r>
              <a:rPr lang="en-GB" sz="1200" dirty="0" err="1">
                <a:latin typeface="Twinkl" panose="02000000000000000000" pitchFamily="2" charset="0"/>
              </a:rPr>
              <a:t>Wern</a:t>
            </a:r>
            <a:r>
              <a:rPr lang="en-GB" sz="1200" dirty="0">
                <a:latin typeface="Twinkl" panose="02000000000000000000" pitchFamily="2" charset="0"/>
              </a:rPr>
              <a:t> we want to ensure that all learners reach their full potential and therefore having a thorough and robust assessment cycle is essential. The sole purpose of any assessments is to ensure that we can tailor the curriculum to the needs of all learners. We have worked closely with the other schools within our cluster including the high school to devise a clear and concise assessment plan which will ensure continuity across all schools. </a:t>
            </a:r>
          </a:p>
        </p:txBody>
      </p:sp>
      <p:pic>
        <p:nvPicPr>
          <p:cNvPr id="2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77947" y="5194217"/>
            <a:ext cx="1814706" cy="1279948"/>
          </a:xfrm>
          <a:prstGeom prst="rect">
            <a:avLst/>
          </a:prstGeom>
          <a:ln w="9525">
            <a:solidFill>
              <a:schemeClr val="tx1"/>
            </a:solidFill>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1"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700"/>
          <a:stretch/>
        </p:blipFill>
        <p:spPr bwMode="auto">
          <a:xfrm>
            <a:off x="3853468" y="5179721"/>
            <a:ext cx="1814706" cy="1308939"/>
          </a:xfrm>
          <a:prstGeom prst="rect">
            <a:avLst/>
          </a:prstGeom>
          <a:ln w="9525">
            <a:solidFill>
              <a:schemeClr val="tx1"/>
            </a:solidFill>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22" name="Picture 21"/>
          <p:cNvPicPr>
            <a:picLocks noChangeAspect="1"/>
          </p:cNvPicPr>
          <p:nvPr/>
        </p:nvPicPr>
        <p:blipFill>
          <a:blip r:embed="rId7"/>
          <a:stretch>
            <a:fillRect/>
          </a:stretch>
        </p:blipFill>
        <p:spPr>
          <a:xfrm>
            <a:off x="6012934" y="5157192"/>
            <a:ext cx="1871434" cy="1303116"/>
          </a:xfrm>
          <a:prstGeom prst="rect">
            <a:avLst/>
          </a:prstGeom>
          <a:ln w="952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57173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lum bright="70000" contrast="-70000"/>
            <a:extLst>
              <a:ext uri="{28A0092B-C50C-407E-A947-70E740481C1C}">
                <a14:useLocalDpi xmlns:a14="http://schemas.microsoft.com/office/drawing/2010/main" val="0"/>
              </a:ext>
            </a:extLst>
          </a:blip>
          <a:stretch>
            <a:fillRect/>
          </a:stretch>
        </p:blipFill>
        <p:spPr>
          <a:xfrm>
            <a:off x="0" y="-27384"/>
            <a:ext cx="9144000" cy="6858000"/>
          </a:xfrm>
          <a:prstGeom prst="rect">
            <a:avLst/>
          </a:prstGeom>
          <a:effectLst>
            <a:outerShdw blurRad="50800" dist="50800" dir="5400000" sx="1000" sy="1000" algn="ctr" rotWithShape="0">
              <a:srgbClr val="000000">
                <a:alpha val="43137"/>
              </a:srgbClr>
            </a:outerShdw>
          </a:effectLst>
        </p:spPr>
      </p:pic>
      <p:sp>
        <p:nvSpPr>
          <p:cNvPr id="19" name="Down Ribbon 18"/>
          <p:cNvSpPr/>
          <p:nvPr/>
        </p:nvSpPr>
        <p:spPr>
          <a:xfrm>
            <a:off x="1241938" y="404664"/>
            <a:ext cx="6930462" cy="936104"/>
          </a:xfrm>
          <a:prstGeom prst="ribbon">
            <a:avLst>
              <a:gd name="adj1" fmla="val 16667"/>
              <a:gd name="adj2" fmla="val 75000"/>
            </a:avLst>
          </a:prstGeom>
          <a:solidFill>
            <a:srgbClr val="FFFF6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17084" y="44624"/>
            <a:ext cx="1047404" cy="1009996"/>
          </a:xfrm>
          <a:prstGeom prst="rect">
            <a:avLst/>
          </a:prstGeom>
        </p:spPr>
      </p:pic>
      <p:sp>
        <p:nvSpPr>
          <p:cNvPr id="25" name="Rectangle 24"/>
          <p:cNvSpPr/>
          <p:nvPr/>
        </p:nvSpPr>
        <p:spPr>
          <a:xfrm>
            <a:off x="179512" y="116632"/>
            <a:ext cx="8784976" cy="6530047"/>
          </a:xfrm>
          <a:prstGeom prst="rect">
            <a:avLst/>
          </a:prstGeom>
          <a:noFill/>
          <a:ln w="508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4534" y="44624"/>
            <a:ext cx="1047404" cy="1009996"/>
          </a:xfrm>
          <a:prstGeom prst="rect">
            <a:avLst/>
          </a:prstGeom>
        </p:spPr>
      </p:pic>
      <p:sp>
        <p:nvSpPr>
          <p:cNvPr id="18" name="TextBox 17"/>
          <p:cNvSpPr txBox="1"/>
          <p:nvPr/>
        </p:nvSpPr>
        <p:spPr>
          <a:xfrm>
            <a:off x="1619672" y="683985"/>
            <a:ext cx="6264696" cy="584775"/>
          </a:xfrm>
          <a:prstGeom prst="rect">
            <a:avLst/>
          </a:prstGeom>
          <a:noFill/>
        </p:spPr>
        <p:txBody>
          <a:bodyPr wrap="square" rtlCol="0">
            <a:spAutoFit/>
          </a:bodyPr>
          <a:lstStyle/>
          <a:p>
            <a:pPr algn="ctr"/>
            <a:r>
              <a:rPr lang="en-GB" dirty="0">
                <a:latin typeface="Twinkl" pitchFamily="2" charset="0"/>
              </a:rPr>
              <a:t> </a:t>
            </a:r>
            <a:r>
              <a:rPr lang="en-GB" sz="3200" dirty="0">
                <a:latin typeface="Twinkl" pitchFamily="2" charset="0"/>
              </a:rPr>
              <a:t>Curriculum Review</a:t>
            </a:r>
          </a:p>
        </p:txBody>
      </p:sp>
      <p:sp>
        <p:nvSpPr>
          <p:cNvPr id="16" name="TextBox 15"/>
          <p:cNvSpPr txBox="1"/>
          <p:nvPr/>
        </p:nvSpPr>
        <p:spPr>
          <a:xfrm>
            <a:off x="395536" y="5589240"/>
            <a:ext cx="8424936" cy="954107"/>
          </a:xfrm>
          <a:prstGeom prst="rect">
            <a:avLst/>
          </a:prstGeom>
          <a:noFill/>
        </p:spPr>
        <p:txBody>
          <a:bodyPr wrap="square" rtlCol="0">
            <a:spAutoFit/>
          </a:bodyPr>
          <a:lstStyle/>
          <a:p>
            <a:pPr algn="ctr"/>
            <a:r>
              <a:rPr lang="en-GB" sz="1400" dirty="0">
                <a:latin typeface="Twinkl" pitchFamily="2" charset="0"/>
              </a:rPr>
              <a:t>Our curriculum design journey has been a reflective process  from the beginning, which has seen several changes and amendments throughout. September is only the starting point and we will undoubtedly continue to review practises at regular intervals, in order to ensure that we are securing excellence. We will keep all stakeholders fully informed of any updates.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67564">
            <a:off x="4362896" y="2121136"/>
            <a:ext cx="3923928" cy="2615952"/>
          </a:xfrm>
          <a:prstGeom prst="rect">
            <a:avLst/>
          </a:prstGeom>
          <a:ln>
            <a:solidFill>
              <a:schemeClr val="tx1"/>
            </a:solidFill>
          </a:ln>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445541">
            <a:off x="794883" y="2269263"/>
            <a:ext cx="3995936" cy="2663957"/>
          </a:xfrm>
          <a:prstGeom prst="rect">
            <a:avLst/>
          </a:prstGeom>
        </p:spPr>
      </p:pic>
      <p:sp>
        <p:nvSpPr>
          <p:cNvPr id="7" name="Oval 6"/>
          <p:cNvSpPr/>
          <p:nvPr/>
        </p:nvSpPr>
        <p:spPr>
          <a:xfrm>
            <a:off x="7380312" y="3933056"/>
            <a:ext cx="360040" cy="3784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739075">
            <a:off x="6315368" y="3091698"/>
            <a:ext cx="3137999" cy="2439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84413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18466</TotalTime>
  <Words>1385</Words>
  <Application>Microsoft Office PowerPoint</Application>
  <PresentationFormat>On-screen Show (4:3)</PresentationFormat>
  <Paragraphs>96</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Dreaming Outloud Script Pro</vt:lpstr>
      <vt:lpstr>Times New Roman</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Caerphilly CBC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Goodliffe</dc:creator>
  <cp:lastModifiedBy>C Ap Hywel (Tyn-y-Wern Primary)</cp:lastModifiedBy>
  <cp:revision>136</cp:revision>
  <cp:lastPrinted>2025-03-15T18:35:45Z</cp:lastPrinted>
  <dcterms:created xsi:type="dcterms:W3CDTF">2022-06-13T16:46:37Z</dcterms:created>
  <dcterms:modified xsi:type="dcterms:W3CDTF">2025-03-17T15:48:47Z</dcterms:modified>
</cp:coreProperties>
</file>