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GoogleSlidesCustomDataVersion2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3" roundtripDataSignature="AMtx7miL8qplQMWHDjJ2l2J3wOSaPQU0D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customschemas.google.com/relationships/presentationmetadata" Target="metadata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07" name="Google Shape;107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32" name="Google Shape;13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312f5e804c9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56" name="Google Shape;156;g312f5e804c9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g312f5e804c9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179" name="Google Shape;179;g312f5e804c9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02" name="Google Shape;202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g312f5e804c9_0_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30" name="Google Shape;230;g312f5e804c9_0_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Google Shape;252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253" name="Google Shape;253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7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7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8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0" name="Google Shape;20;p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" name="Google Shape;21;p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9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9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26" name="Google Shape;26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0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0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0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3" name="Google Shape;33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11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1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9" name="Google Shape;39;p11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1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1" name="Google Shape;41;p11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4" name="Google Shape;4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4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4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4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5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5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5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6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7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7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1.png"/><Relationship Id="rId7" Type="http://schemas.openxmlformats.org/officeDocument/2006/relationships/image" Target="../media/image2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2.png"/><Relationship Id="rId9" Type="http://schemas.openxmlformats.org/officeDocument/2006/relationships/image" Target="../media/image2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705493" y="447210"/>
            <a:ext cx="7032396" cy="3693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Hudol Mi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N/R/</a:t>
            </a:r>
            <a:r>
              <a:rPr lang="en-GB" sz="1800">
                <a:solidFill>
                  <a:schemeClr val="dk1"/>
                </a:solidFill>
              </a:rPr>
              <a:t>Y1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/>
          <p:nvPr/>
        </p:nvSpPr>
        <p:spPr>
          <a:xfrm>
            <a:off x="4527222" y="3240602"/>
            <a:ext cx="2705493" cy="1310326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makes me Me?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6" name="Google Shape;86;p1"/>
          <p:cNvSpPr/>
          <p:nvPr/>
        </p:nvSpPr>
        <p:spPr>
          <a:xfrm>
            <a:off x="8573677" y="3240602"/>
            <a:ext cx="3035778" cy="134183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 and Technology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Science: Human Body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Explore facial features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Explore Feelings 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9467379" y="5012890"/>
            <a:ext cx="2347200" cy="1705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Recognising numbers 1-10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numbers 1-10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Recognise my age  </a:t>
            </a:r>
            <a:endParaRPr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Compare height/features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Count objects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Sort items 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Facial- symmetry 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8" name="Google Shape;88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"/>
          <p:cNvSpPr/>
          <p:nvPr/>
        </p:nvSpPr>
        <p:spPr>
          <a:xfrm>
            <a:off x="8590016" y="1295450"/>
            <a:ext cx="2347274" cy="1444658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Expressive Arts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Draw a selfie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a mirror to look at features and create a self portrait 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loose parts to make faces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0" name="Google Shape;90;p1"/>
          <p:cNvSpPr/>
          <p:nvPr/>
        </p:nvSpPr>
        <p:spPr>
          <a:xfrm>
            <a:off x="230956" y="1979326"/>
            <a:ext cx="2955304" cy="3069005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and Literacy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Oracy: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Talk about myself with new friends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Ask and answer questions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Discuss similarities and differences 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Reading: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Read tricky words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Read phonic sounds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Blend sounds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Writing: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my phonic sounds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my name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tricky words 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Write familiar words like Mum and Dad</a:t>
            </a:r>
            <a:endParaRPr/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Texts: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"/>
          <p:cNvSpPr/>
          <p:nvPr/>
        </p:nvSpPr>
        <p:spPr>
          <a:xfrm>
            <a:off x="5740256" y="2526122"/>
            <a:ext cx="279424" cy="70078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"/>
          <p:cNvSpPr/>
          <p:nvPr/>
        </p:nvSpPr>
        <p:spPr>
          <a:xfrm rot="-5400000">
            <a:off x="3988348" y="3322578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"/>
          <p:cNvSpPr/>
          <p:nvPr/>
        </p:nvSpPr>
        <p:spPr>
          <a:xfrm rot="7465838">
            <a:off x="7486900" y="3929265"/>
            <a:ext cx="255445" cy="117695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"/>
          <p:cNvSpPr/>
          <p:nvPr/>
        </p:nvSpPr>
        <p:spPr>
          <a:xfrm>
            <a:off x="3851375" y="1035496"/>
            <a:ext cx="4217969" cy="1432772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Wellbeing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Recognise that I am special and unique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Discuss my physical features 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Recognise similarities and difference between me and my friends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Describe my physical qualities 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feeling and emotions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95" name="Google Shape;95;p1"/>
          <p:cNvSpPr/>
          <p:nvPr/>
        </p:nvSpPr>
        <p:spPr>
          <a:xfrm>
            <a:off x="622169" y="1162740"/>
            <a:ext cx="2017336" cy="7025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W/C:      2</a:t>
            </a:r>
            <a:r>
              <a:rPr lang="en-GB" sz="1400" b="1" i="0" u="none" strike="noStrike" cap="none" baseline="30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ND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, 9th September 2024        </a:t>
            </a: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6" name="Google Shape;96;p1"/>
          <p:cNvSpPr/>
          <p:nvPr/>
        </p:nvSpPr>
        <p:spPr>
          <a:xfrm rot="5400000">
            <a:off x="7502899" y="3485699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"/>
          <p:cNvSpPr/>
          <p:nvPr/>
        </p:nvSpPr>
        <p:spPr>
          <a:xfrm rot="3186949">
            <a:off x="7368658" y="2584600"/>
            <a:ext cx="255445" cy="117695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98" name="Google Shape;98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060558" y="5103267"/>
            <a:ext cx="1298719" cy="1672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572399" y="5117642"/>
            <a:ext cx="1656831" cy="16725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1" name="Google Shape;101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6211995" y="4921566"/>
            <a:ext cx="1483811" cy="1820044"/>
          </a:xfrm>
          <a:prstGeom prst="rect">
            <a:avLst/>
          </a:prstGeom>
          <a:noFill/>
          <a:ln>
            <a:noFill/>
          </a:ln>
        </p:spPr>
      </p:pic>
      <p:sp>
        <p:nvSpPr>
          <p:cNvPr id="102" name="Google Shape;102;p1"/>
          <p:cNvSpPr/>
          <p:nvPr/>
        </p:nvSpPr>
        <p:spPr>
          <a:xfrm rot="-7580453">
            <a:off x="4264064" y="4066695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03" name="Google Shape;103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351166" y="5156737"/>
            <a:ext cx="1774932" cy="1566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781688" y="5012477"/>
            <a:ext cx="1656825" cy="16382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3"/>
          <p:cNvSpPr txBox="1"/>
          <p:nvPr/>
        </p:nvSpPr>
        <p:spPr>
          <a:xfrm>
            <a:off x="2705493" y="447210"/>
            <a:ext cx="7032396" cy="3693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Hudol Mi 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N/R/Y1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0" name="Google Shape;110;p3"/>
          <p:cNvSpPr/>
          <p:nvPr/>
        </p:nvSpPr>
        <p:spPr>
          <a:xfrm>
            <a:off x="4527222" y="3240602"/>
            <a:ext cx="2705493" cy="1310326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Belonging</a:t>
            </a:r>
            <a:r>
              <a:rPr lang="en-GB" sz="2000" b="1">
                <a:solidFill>
                  <a:schemeClr val="dk1"/>
                </a:solidFill>
              </a:rPr>
              <a:t>- where do I belong?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3"/>
          <p:cNvSpPr/>
          <p:nvPr/>
        </p:nvSpPr>
        <p:spPr>
          <a:xfrm>
            <a:off x="8351200" y="1208600"/>
            <a:ext cx="2508000" cy="21201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2d shape</a:t>
            </a:r>
            <a:endParaRPr sz="1200" b="1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Recognising numbers 1-10 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numbers 1-10</a:t>
            </a:r>
            <a:endParaRPr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rgbClr val="0000FF"/>
                </a:solidFill>
              </a:rPr>
              <a:t>Recognise my age  </a:t>
            </a:r>
            <a:endParaRPr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rgbClr val="0000FF"/>
                </a:solidFill>
              </a:rPr>
              <a:t>Compare height/features </a:t>
            </a:r>
            <a:endParaRPr>
              <a:solidFill>
                <a:srgbClr val="0000FF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Count objects </a:t>
            </a:r>
            <a:endParaRPr sz="12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One more/one less </a:t>
            </a:r>
            <a:endParaRPr sz="12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Sort items  </a:t>
            </a:r>
            <a:endParaRPr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rgbClr val="0000FF"/>
                </a:solidFill>
              </a:rPr>
              <a:t>Facial- symmetry </a:t>
            </a:r>
            <a:r>
              <a:rPr lang="en-GB" sz="1200" b="1">
                <a:solidFill>
                  <a:schemeClr val="dk1"/>
                </a:solidFill>
              </a:rPr>
              <a:t> </a:t>
            </a:r>
            <a:r>
              <a:rPr lang="en-GB" sz="1200" b="1" i="0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400" b="0" i="0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3"/>
          <p:cNvSpPr/>
          <p:nvPr/>
        </p:nvSpPr>
        <p:spPr>
          <a:xfrm>
            <a:off x="8243572" y="3665365"/>
            <a:ext cx="2347200" cy="1444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Humanities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Where do I live? </a:t>
            </a:r>
            <a:endParaRPr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My local area</a:t>
            </a:r>
            <a:endParaRPr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My home- who do I live with?</a:t>
            </a:r>
            <a:r>
              <a:rPr lang="en-GB" sz="1800">
                <a:solidFill>
                  <a:schemeClr val="dk1"/>
                </a:solidFill>
              </a:rPr>
              <a:t>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3" name="Google Shape;113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114" name="Google Shape;114;p3"/>
          <p:cNvSpPr/>
          <p:nvPr/>
        </p:nvSpPr>
        <p:spPr>
          <a:xfrm>
            <a:off x="8022457" y="5309615"/>
            <a:ext cx="3433800" cy="1444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Expressive Arts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Draw my family </a:t>
            </a:r>
            <a:endParaRPr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Draw my school and my friends </a:t>
            </a:r>
            <a:endParaRPr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>
                <a:solidFill>
                  <a:schemeClr val="dk1"/>
                </a:solidFill>
              </a:rPr>
              <a:t>Take part in class music activities </a:t>
            </a:r>
            <a:endParaRPr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>
              <a:solidFill>
                <a:schemeClr val="dk1"/>
              </a:solidFill>
            </a:endParaRPr>
          </a:p>
        </p:txBody>
      </p:sp>
      <p:sp>
        <p:nvSpPr>
          <p:cNvPr id="115" name="Google Shape;115;p3"/>
          <p:cNvSpPr/>
          <p:nvPr/>
        </p:nvSpPr>
        <p:spPr>
          <a:xfrm>
            <a:off x="230950" y="1979325"/>
            <a:ext cx="2955300" cy="33303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and Literacy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Oracy: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Talk about myself and my family 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Ask and answer questions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similarities and differences </a:t>
            </a:r>
            <a:endParaRPr sz="12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Reading: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Blend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Writing: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name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familiar words like Mum and Dad</a:t>
            </a:r>
            <a:endParaRPr sz="12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Emergent writing 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Texts: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3"/>
          <p:cNvSpPr/>
          <p:nvPr/>
        </p:nvSpPr>
        <p:spPr>
          <a:xfrm>
            <a:off x="5740256" y="2526122"/>
            <a:ext cx="279424" cy="70078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3"/>
          <p:cNvSpPr/>
          <p:nvPr/>
        </p:nvSpPr>
        <p:spPr>
          <a:xfrm rot="-5400000">
            <a:off x="3675276" y="3425573"/>
            <a:ext cx="254523" cy="820132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3"/>
          <p:cNvSpPr/>
          <p:nvPr/>
        </p:nvSpPr>
        <p:spPr>
          <a:xfrm rot="4472658">
            <a:off x="7622227" y="2840583"/>
            <a:ext cx="255541" cy="1177146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3"/>
          <p:cNvSpPr/>
          <p:nvPr/>
        </p:nvSpPr>
        <p:spPr>
          <a:xfrm>
            <a:off x="3851375" y="1035496"/>
            <a:ext cx="4217969" cy="1432772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Wellbeing </a:t>
            </a:r>
            <a:endParaRPr sz="1200" b="1" u="sng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Being part of school and our class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Making friendships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Being part of a family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Being a good friend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</p:txBody>
      </p:sp>
      <p:sp>
        <p:nvSpPr>
          <p:cNvPr id="120" name="Google Shape;120;p3"/>
          <p:cNvSpPr/>
          <p:nvPr/>
        </p:nvSpPr>
        <p:spPr>
          <a:xfrm>
            <a:off x="622169" y="1162740"/>
            <a:ext cx="2017336" cy="702598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W/C:      16</a:t>
            </a:r>
            <a:r>
              <a:rPr lang="en-GB" sz="1400" b="1" i="0" u="none" strike="noStrike" cap="none" baseline="3000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th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, 23rd September 2024        </a:t>
            </a: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3"/>
          <p:cNvSpPr/>
          <p:nvPr/>
        </p:nvSpPr>
        <p:spPr>
          <a:xfrm rot="6721114">
            <a:off x="7470342" y="3873280"/>
            <a:ext cx="279269" cy="700931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3"/>
          <p:cNvSpPr/>
          <p:nvPr/>
        </p:nvSpPr>
        <p:spPr>
          <a:xfrm rot="8100000">
            <a:off x="6867395" y="4307965"/>
            <a:ext cx="255407" cy="1176909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3" name="Google Shape;123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3"/>
          <p:cNvSpPr/>
          <p:nvPr/>
        </p:nvSpPr>
        <p:spPr>
          <a:xfrm rot="-9003791">
            <a:off x="4753571" y="4307963"/>
            <a:ext cx="255488" cy="1176936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5" name="Google Shape;125;p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0950" y="5423600"/>
            <a:ext cx="1509244" cy="166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6" name="Google Shape;126;p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916072" y="5350673"/>
            <a:ext cx="1226725" cy="1810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27" name="Google Shape;127;p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318675" y="5423597"/>
            <a:ext cx="1304475" cy="166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8" name="Google Shape;128;p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733902" y="5539409"/>
            <a:ext cx="1622906" cy="1432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9" name="Google Shape;129;p3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6467563" y="5283929"/>
            <a:ext cx="1509250" cy="19437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8"/>
          <p:cNvSpPr txBox="1"/>
          <p:nvPr/>
        </p:nvSpPr>
        <p:spPr>
          <a:xfrm>
            <a:off x="2705493" y="447210"/>
            <a:ext cx="7032396" cy="369332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Amazing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N/R/Y1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5" name="Google Shape;135;p18"/>
          <p:cNvSpPr/>
          <p:nvPr/>
        </p:nvSpPr>
        <p:spPr>
          <a:xfrm>
            <a:off x="4527222" y="3240602"/>
            <a:ext cx="2705493" cy="1310326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chemeClr val="dk1"/>
                </a:solidFill>
              </a:rPr>
              <a:t>Harvest/ </a:t>
            </a: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What happens when the leaves fall?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6" name="Google Shape;136;p18"/>
          <p:cNvSpPr/>
          <p:nvPr/>
        </p:nvSpPr>
        <p:spPr>
          <a:xfrm>
            <a:off x="8754000" y="1299776"/>
            <a:ext cx="3035700" cy="2002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 and Technology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Recognise signs of the season- Autumn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Create my own leaf man-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Recognise physical changes- making bread, in the environment 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Explore changes in the environment- look for signs of Autumn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Investigate pumpkins- explore inside pumpkins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7" name="Google Shape;137;p18"/>
          <p:cNvSpPr/>
          <p:nvPr/>
        </p:nvSpPr>
        <p:spPr>
          <a:xfrm>
            <a:off x="9002601" y="3331585"/>
            <a:ext cx="2347200" cy="1444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Sort,order and compare  autumn leaves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200" b="1" i="0" strike="noStrike" cap="none">
                <a:solidFill>
                  <a:srgbClr val="0000FF"/>
                </a:solidFill>
                <a:latin typeface="Arial"/>
                <a:ea typeface="Arial"/>
                <a:cs typeface="Arial"/>
                <a:sym typeface="Arial"/>
              </a:rPr>
              <a:t>Weig</a:t>
            </a:r>
            <a:r>
              <a:rPr lang="en-GB" sz="1200" b="1">
                <a:solidFill>
                  <a:srgbClr val="0000FF"/>
                </a:solidFill>
              </a:rPr>
              <a:t>h and measure ingredients to make brea</a:t>
            </a:r>
            <a:r>
              <a:rPr lang="en-GB" sz="1200" b="1">
                <a:solidFill>
                  <a:schemeClr val="dk1"/>
                </a:solidFill>
              </a:rPr>
              <a:t>d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</p:txBody>
      </p:sp>
      <p:sp>
        <p:nvSpPr>
          <p:cNvPr id="138" name="Google Shape;138;p18"/>
          <p:cNvSpPr/>
          <p:nvPr/>
        </p:nvSpPr>
        <p:spPr>
          <a:xfrm>
            <a:off x="9002560" y="5025365"/>
            <a:ext cx="2347200" cy="1444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Humanities</a:t>
            </a:r>
            <a:endParaRPr sz="10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Look for signs of Autumn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Explore our school environment- forest school area  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6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1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140" name="Google Shape;140;p18"/>
          <p:cNvSpPr/>
          <p:nvPr/>
        </p:nvSpPr>
        <p:spPr>
          <a:xfrm>
            <a:off x="5470813" y="5106553"/>
            <a:ext cx="3433800" cy="1867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Expressive Arts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Learn and perform a harvest song </a:t>
            </a: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Music and movement- autumn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Create my own lead character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Colour mixing- display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Explore Kandinsky’s circles- use as inspiration for creating pumpkin themed circle art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41" name="Google Shape;141;p18"/>
          <p:cNvSpPr/>
          <p:nvPr/>
        </p:nvSpPr>
        <p:spPr>
          <a:xfrm>
            <a:off x="230950" y="1979325"/>
            <a:ext cx="2955300" cy="34677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and Literacy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Oracy: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Talk about changes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Retell events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Ask and answer questions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similarities and differences </a:t>
            </a:r>
            <a:endParaRPr sz="12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Reading: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Blend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Writing: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name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familiar words like Mum and Dad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Emergent writing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42" name="Google Shape;142;p18"/>
          <p:cNvSpPr/>
          <p:nvPr/>
        </p:nvSpPr>
        <p:spPr>
          <a:xfrm>
            <a:off x="5740256" y="2526122"/>
            <a:ext cx="279424" cy="70078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3" name="Google Shape;143;p18"/>
          <p:cNvSpPr/>
          <p:nvPr/>
        </p:nvSpPr>
        <p:spPr>
          <a:xfrm rot="-5400000">
            <a:off x="3729571" y="3018963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4" name="Google Shape;144;p18"/>
          <p:cNvSpPr/>
          <p:nvPr/>
        </p:nvSpPr>
        <p:spPr>
          <a:xfrm>
            <a:off x="3851375" y="1035496"/>
            <a:ext cx="4217969" cy="1432772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Wellbeing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          </a:t>
            </a:r>
            <a:r>
              <a:rPr lang="en-GB" sz="1200">
                <a:solidFill>
                  <a:schemeClr val="dk1"/>
                </a:solidFill>
              </a:rPr>
              <a:t> Recognise ways we can help one another </a:t>
            </a:r>
            <a:r>
              <a:rPr lang="en-GB" sz="1200" i="0" u="sng" strike="noStrike" cap="none">
                <a:solidFill>
                  <a:schemeClr val="dk1"/>
                </a:solidFill>
              </a:rPr>
              <a:t> </a:t>
            </a:r>
            <a:endParaRPr sz="1200" i="0" u="sng" strike="noStrike" cap="none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         Explore my environment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         Work with others to make a collaborative project/product (leaf man class book/ making bread)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Helping others-Harvest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45" name="Google Shape;145;p18"/>
          <p:cNvSpPr/>
          <p:nvPr/>
        </p:nvSpPr>
        <p:spPr>
          <a:xfrm>
            <a:off x="622175" y="1162750"/>
            <a:ext cx="2347200" cy="816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W/C:  </a:t>
            </a:r>
            <a:r>
              <a:rPr lang="en-GB" b="1">
                <a:solidFill>
                  <a:schemeClr val="dk1"/>
                </a:solidFill>
              </a:rPr>
              <a:t>30th september, 7th, 14th and 21st  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October 2024           </a:t>
            </a: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6" name="Google Shape;146;p18"/>
          <p:cNvSpPr/>
          <p:nvPr/>
        </p:nvSpPr>
        <p:spPr>
          <a:xfrm rot="5400000">
            <a:off x="7515564" y="3343154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7" name="Google Shape;147;p18"/>
          <p:cNvSpPr/>
          <p:nvPr/>
        </p:nvSpPr>
        <p:spPr>
          <a:xfrm rot="8392756">
            <a:off x="7301716" y="4067971"/>
            <a:ext cx="279329" cy="70070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48" name="Google Shape;148;p18"/>
          <p:cNvSpPr/>
          <p:nvPr/>
        </p:nvSpPr>
        <p:spPr>
          <a:xfrm rot="10800000">
            <a:off x="5966875" y="4510949"/>
            <a:ext cx="255300" cy="6105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9" name="Google Shape;149;p1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0" name="Google Shape;150;p18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0950" y="5609877"/>
            <a:ext cx="1774925" cy="160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18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178676" y="5239725"/>
            <a:ext cx="1593749" cy="1600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8"/>
          <p:cNvPicPr preferRelativeResize="0"/>
          <p:nvPr/>
        </p:nvPicPr>
        <p:blipFill rotWithShape="1">
          <a:blip r:embed="rId7">
            <a:alphaModFix/>
          </a:blip>
          <a:srcRect r="63367"/>
          <a:stretch/>
        </p:blipFill>
        <p:spPr>
          <a:xfrm>
            <a:off x="3301950" y="3661088"/>
            <a:ext cx="1109575" cy="1514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18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945222" y="5148747"/>
            <a:ext cx="1427661" cy="178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12f5e804c9_0_5"/>
          <p:cNvSpPr txBox="1"/>
          <p:nvPr/>
        </p:nvSpPr>
        <p:spPr>
          <a:xfrm>
            <a:off x="2705493" y="447210"/>
            <a:ext cx="7032300" cy="369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Amazing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N/R/Y1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59" name="Google Shape;159;g312f5e804c9_0_5"/>
          <p:cNvSpPr/>
          <p:nvPr/>
        </p:nvSpPr>
        <p:spPr>
          <a:xfrm>
            <a:off x="4527225" y="3118200"/>
            <a:ext cx="2705400" cy="1683300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chemeClr val="dk1"/>
                </a:solidFill>
              </a:rPr>
              <a:t>Let’s celebrate Diwali /</a:t>
            </a:r>
            <a:endParaRPr sz="2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chemeClr val="dk1"/>
                </a:solidFill>
              </a:rPr>
              <a:t>We shall remember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0" name="Google Shape;160;g312f5e804c9_0_5"/>
          <p:cNvSpPr/>
          <p:nvPr/>
        </p:nvSpPr>
        <p:spPr>
          <a:xfrm>
            <a:off x="8754000" y="1299776"/>
            <a:ext cx="3035700" cy="2002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 and Technology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Follow a recipe to make salt dough and make a Diva Lamp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Use recycled items to make a poppy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Explore night and day/light and dark 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1" name="Google Shape;161;g312f5e804c9_0_5"/>
          <p:cNvSpPr/>
          <p:nvPr/>
        </p:nvSpPr>
        <p:spPr>
          <a:xfrm>
            <a:off x="9002600" y="3331576"/>
            <a:ext cx="2347200" cy="26040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Discuss Day and Night- repeating pattern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Explore repeating pattern in colour, shape, number?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Weigh and measure ingredients to make salt dough 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Use shape, pattern and colour to create my own firework picture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</p:txBody>
      </p:sp>
      <p:sp>
        <p:nvSpPr>
          <p:cNvPr id="162" name="Google Shape;162;g312f5e804c9_0_5"/>
          <p:cNvSpPr/>
          <p:nvPr/>
        </p:nvSpPr>
        <p:spPr>
          <a:xfrm>
            <a:off x="9206075" y="5965175"/>
            <a:ext cx="2347200" cy="11949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Humanities</a:t>
            </a:r>
            <a:endParaRPr sz="10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>
                <a:solidFill>
                  <a:schemeClr val="dk1"/>
                </a:solidFill>
              </a:rPr>
              <a:t>Explore and discover events- Bonfire Night </a:t>
            </a: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>
                <a:solidFill>
                  <a:schemeClr val="dk1"/>
                </a:solidFill>
              </a:rPr>
              <a:t>Diwali </a:t>
            </a: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>
                <a:solidFill>
                  <a:schemeClr val="dk1"/>
                </a:solidFill>
              </a:rPr>
              <a:t>Remembrance Sunday </a:t>
            </a: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>
                <a:solidFill>
                  <a:schemeClr val="dk1"/>
                </a:solidFill>
              </a:rPr>
              <a:t>Explore night and day </a:t>
            </a: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3" name="Google Shape;163;g312f5e804c9_0_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164" name="Google Shape;164;g312f5e804c9_0_5"/>
          <p:cNvSpPr/>
          <p:nvPr/>
        </p:nvSpPr>
        <p:spPr>
          <a:xfrm>
            <a:off x="5470813" y="5106553"/>
            <a:ext cx="3433800" cy="1867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Expressive Arts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Create my own Diva Lamp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Use shape, pattern and colour to create my own firework picture using a range of resources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Use recycled items to make my own poppy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65" name="Google Shape;165;g312f5e804c9_0_5"/>
          <p:cNvSpPr/>
          <p:nvPr/>
        </p:nvSpPr>
        <p:spPr>
          <a:xfrm>
            <a:off x="230950" y="1979325"/>
            <a:ext cx="2955300" cy="3610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and Literacy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Oracy: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Retell events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Ask and answer questions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thoughts and feelings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events that we are remembering/celebrating  </a:t>
            </a:r>
            <a:endParaRPr sz="12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Reading: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Blend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Writing: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name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familiar words like Mum and Dad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Emergent writing-initial sounds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66" name="Google Shape;166;g312f5e804c9_0_5"/>
          <p:cNvSpPr/>
          <p:nvPr/>
        </p:nvSpPr>
        <p:spPr>
          <a:xfrm>
            <a:off x="5740256" y="2526122"/>
            <a:ext cx="279300" cy="700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g312f5e804c9_0_5"/>
          <p:cNvSpPr/>
          <p:nvPr/>
        </p:nvSpPr>
        <p:spPr>
          <a:xfrm rot="-5400000">
            <a:off x="3729571" y="3018963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8" name="Google Shape;168;g312f5e804c9_0_5"/>
          <p:cNvSpPr/>
          <p:nvPr/>
        </p:nvSpPr>
        <p:spPr>
          <a:xfrm>
            <a:off x="3851375" y="1035496"/>
            <a:ext cx="4218000" cy="1432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Wellbeing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          </a:t>
            </a:r>
            <a:r>
              <a:rPr lang="en-GB" sz="1200">
                <a:solidFill>
                  <a:schemeClr val="dk1"/>
                </a:solidFill>
              </a:rPr>
              <a:t> Consider the feelings of others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To share in the celebrations of  different cultures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Talk about how to keep myself safe- bonfire night safety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69" name="Google Shape;169;g312f5e804c9_0_5"/>
          <p:cNvSpPr/>
          <p:nvPr/>
        </p:nvSpPr>
        <p:spPr>
          <a:xfrm>
            <a:off x="622175" y="1162750"/>
            <a:ext cx="2347200" cy="816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W/C:  </a:t>
            </a:r>
            <a:r>
              <a:rPr lang="en-GB" b="1">
                <a:solidFill>
                  <a:schemeClr val="dk1"/>
                </a:solidFill>
              </a:rPr>
              <a:t>4th November 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0" name="Google Shape;170;g312f5e804c9_0_5"/>
          <p:cNvSpPr/>
          <p:nvPr/>
        </p:nvSpPr>
        <p:spPr>
          <a:xfrm rot="5400000">
            <a:off x="7515564" y="3343154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1" name="Google Shape;171;g312f5e804c9_0_5"/>
          <p:cNvSpPr/>
          <p:nvPr/>
        </p:nvSpPr>
        <p:spPr>
          <a:xfrm rot="8392756">
            <a:off x="7301716" y="4067971"/>
            <a:ext cx="279329" cy="70070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2" name="Google Shape;172;g312f5e804c9_0_5"/>
          <p:cNvSpPr/>
          <p:nvPr/>
        </p:nvSpPr>
        <p:spPr>
          <a:xfrm rot="10800000">
            <a:off x="5966775" y="4776374"/>
            <a:ext cx="255300" cy="6105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73" name="Google Shape;173;g312f5e804c9_0_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74" name="Google Shape;174;g312f5e804c9_0_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17550" y="5691773"/>
            <a:ext cx="1683300" cy="16833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g312f5e804c9_0_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560800" y="5777650"/>
            <a:ext cx="2340000" cy="1310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g312f5e804c9_0_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175775" y="4618775"/>
            <a:ext cx="1916071" cy="1073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Google Shape;181;g312f5e804c9_1_0"/>
          <p:cNvSpPr txBox="1"/>
          <p:nvPr/>
        </p:nvSpPr>
        <p:spPr>
          <a:xfrm>
            <a:off x="2705493" y="447210"/>
            <a:ext cx="7032300" cy="369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Amazing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N/R/Y1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2" name="Google Shape;182;g312f5e804c9_1_0"/>
          <p:cNvSpPr/>
          <p:nvPr/>
        </p:nvSpPr>
        <p:spPr>
          <a:xfrm>
            <a:off x="4527225" y="3118200"/>
            <a:ext cx="2705400" cy="1683300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>
                <a:solidFill>
                  <a:schemeClr val="dk1"/>
                </a:solidFill>
              </a:rPr>
              <a:t>When the Sun goes down ?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3" name="Google Shape;183;g312f5e804c9_1_0"/>
          <p:cNvSpPr/>
          <p:nvPr/>
        </p:nvSpPr>
        <p:spPr>
          <a:xfrm>
            <a:off x="8754000" y="1299775"/>
            <a:ext cx="3035700" cy="1432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 and Technology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Explore Nocturnal animals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Explore night and day/light and dark 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Light sources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4" name="Google Shape;184;g312f5e804c9_1_0"/>
          <p:cNvSpPr/>
          <p:nvPr/>
        </p:nvSpPr>
        <p:spPr>
          <a:xfrm>
            <a:off x="9002600" y="3046875"/>
            <a:ext cx="2347200" cy="29184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Discuss Day and Night- repeating pattern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Explore numbers one, two, three - link to owl babes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Time- daily routine, sequence daily events/activities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Compare size- small, medium, large </a:t>
            </a:r>
            <a:endParaRPr sz="1200" b="1">
              <a:solidFill>
                <a:srgbClr val="0000FF"/>
              </a:solidFill>
            </a:endParaRPr>
          </a:p>
        </p:txBody>
      </p:sp>
      <p:sp>
        <p:nvSpPr>
          <p:cNvPr id="185" name="Google Shape;185;g312f5e804c9_1_0"/>
          <p:cNvSpPr/>
          <p:nvPr/>
        </p:nvSpPr>
        <p:spPr>
          <a:xfrm>
            <a:off x="9200425" y="5965275"/>
            <a:ext cx="2347200" cy="11949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Humanities</a:t>
            </a:r>
            <a:endParaRPr sz="10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>
                <a:solidFill>
                  <a:schemeClr val="dk1"/>
                </a:solidFill>
              </a:rPr>
              <a:t>Explore night and day</a:t>
            </a: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000" b="1">
                <a:solidFill>
                  <a:schemeClr val="dk1"/>
                </a:solidFill>
              </a:rPr>
              <a:t>Habitats - making nests  </a:t>
            </a:r>
            <a:endParaRPr sz="10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/>
          </a:p>
        </p:txBody>
      </p:sp>
      <p:pic>
        <p:nvPicPr>
          <p:cNvPr id="186" name="Google Shape;186;g312f5e804c9_1_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240303" y="135606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187" name="Google Shape;187;g312f5e804c9_1_0"/>
          <p:cNvSpPr/>
          <p:nvPr/>
        </p:nvSpPr>
        <p:spPr>
          <a:xfrm>
            <a:off x="5470813" y="5106553"/>
            <a:ext cx="3433800" cy="1867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Expressive Arts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Make our own shadow puppets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Starry Night inspired art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Clay nocturnal animals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>
              <a:solidFill>
                <a:schemeClr val="dk1"/>
              </a:solidFill>
            </a:endParaRPr>
          </a:p>
        </p:txBody>
      </p:sp>
      <p:sp>
        <p:nvSpPr>
          <p:cNvPr id="188" name="Google Shape;188;g312f5e804c9_1_0"/>
          <p:cNvSpPr/>
          <p:nvPr/>
        </p:nvSpPr>
        <p:spPr>
          <a:xfrm>
            <a:off x="230950" y="1979325"/>
            <a:ext cx="2955300" cy="36102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and Literacy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Oracy: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Retell events 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Ask and answer questions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thoughts and feelings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events that we are remembering/celebrating  </a:t>
            </a:r>
            <a:endParaRPr sz="12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Reading: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Blend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Writing: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name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familiar words like Mum and Dad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Emergent writing-initial sounds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89" name="Google Shape;189;g312f5e804c9_1_0"/>
          <p:cNvSpPr/>
          <p:nvPr/>
        </p:nvSpPr>
        <p:spPr>
          <a:xfrm>
            <a:off x="5740256" y="2526122"/>
            <a:ext cx="279300" cy="700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0" name="Google Shape;190;g312f5e804c9_1_0"/>
          <p:cNvSpPr/>
          <p:nvPr/>
        </p:nvSpPr>
        <p:spPr>
          <a:xfrm rot="-5400000">
            <a:off x="3989872" y="3377313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1" name="Google Shape;191;g312f5e804c9_1_0"/>
          <p:cNvSpPr/>
          <p:nvPr/>
        </p:nvSpPr>
        <p:spPr>
          <a:xfrm>
            <a:off x="3851375" y="1035496"/>
            <a:ext cx="4218000" cy="1432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Wellbeing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 </a:t>
            </a:r>
            <a:r>
              <a:rPr lang="en-GB" sz="1200">
                <a:solidFill>
                  <a:schemeClr val="dk1"/>
                </a:solidFill>
              </a:rPr>
              <a:t>Recognise my own routines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 Talk about my daily routine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Explore feelings of worry/being scared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Talk about why a good nights sleep is important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Importance of sleeping at nighttime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192" name="Google Shape;192;g312f5e804c9_1_0"/>
          <p:cNvSpPr/>
          <p:nvPr/>
        </p:nvSpPr>
        <p:spPr>
          <a:xfrm>
            <a:off x="622175" y="1162750"/>
            <a:ext cx="2347200" cy="8166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W/C:  </a:t>
            </a:r>
            <a:r>
              <a:rPr lang="en-GB" b="1">
                <a:solidFill>
                  <a:schemeClr val="dk1"/>
                </a:solidFill>
              </a:rPr>
              <a:t>11th  and 18th  November 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     </a:t>
            </a: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3" name="Google Shape;193;g312f5e804c9_1_0"/>
          <p:cNvSpPr/>
          <p:nvPr/>
        </p:nvSpPr>
        <p:spPr>
          <a:xfrm rot="5400000">
            <a:off x="7515564" y="3343154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4" name="Google Shape;194;g312f5e804c9_1_0"/>
          <p:cNvSpPr/>
          <p:nvPr/>
        </p:nvSpPr>
        <p:spPr>
          <a:xfrm rot="8392756">
            <a:off x="7301716" y="4067971"/>
            <a:ext cx="279329" cy="700703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5" name="Google Shape;195;g312f5e804c9_1_0"/>
          <p:cNvSpPr/>
          <p:nvPr/>
        </p:nvSpPr>
        <p:spPr>
          <a:xfrm rot="10800000">
            <a:off x="5966775" y="4776374"/>
            <a:ext cx="255300" cy="6105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6" name="Google Shape;196;g312f5e804c9_1_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g312f5e804c9_1_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40150" y="5589525"/>
            <a:ext cx="2038100" cy="1432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8" name="Google Shape;198;g312f5e804c9_1_0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93117" y="5106550"/>
            <a:ext cx="1481905" cy="186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g312f5e804c9_1_0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2345146" y="5386871"/>
            <a:ext cx="1347981" cy="1683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4"/>
          <p:cNvSpPr txBox="1"/>
          <p:nvPr/>
        </p:nvSpPr>
        <p:spPr>
          <a:xfrm>
            <a:off x="2705493" y="447210"/>
            <a:ext cx="7032300" cy="369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Hudol Mi 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N/R/Y1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5" name="Google Shape;205;p4"/>
          <p:cNvSpPr/>
          <p:nvPr/>
        </p:nvSpPr>
        <p:spPr>
          <a:xfrm>
            <a:off x="4212600" y="3240600"/>
            <a:ext cx="3698100" cy="1664400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How </a:t>
            </a:r>
            <a:r>
              <a:rPr lang="en-GB" sz="2000" b="1">
                <a:solidFill>
                  <a:schemeClr val="dk1"/>
                </a:solidFill>
              </a:rPr>
              <a:t>can I look after my body</a:t>
            </a:r>
            <a:r>
              <a:rPr lang="en-GB" sz="20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?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6" name="Google Shape;206;p4"/>
          <p:cNvSpPr/>
          <p:nvPr/>
        </p:nvSpPr>
        <p:spPr>
          <a:xfrm>
            <a:off x="8192700" y="1161861"/>
            <a:ext cx="3035700" cy="11745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 and Technology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Science: Human Body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My senses  </a:t>
            </a:r>
            <a:endParaRPr sz="1200">
              <a:solidFill>
                <a:schemeClr val="dk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Recognise changes in my body</a:t>
            </a:r>
            <a:endParaRPr sz="1800" b="1" u="sng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7" name="Google Shape;207;p4"/>
          <p:cNvSpPr/>
          <p:nvPr/>
        </p:nvSpPr>
        <p:spPr>
          <a:xfrm>
            <a:off x="8573675" y="2681676"/>
            <a:ext cx="3383400" cy="9174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 and Technology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Technology: Food and Enterprise 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Design and create a fruit salad </a:t>
            </a:r>
            <a:endParaRPr sz="1200" b="1">
              <a:solidFill>
                <a:schemeClr val="dk1"/>
              </a:solidFill>
            </a:endParaRPr>
          </a:p>
        </p:txBody>
      </p:sp>
      <p:sp>
        <p:nvSpPr>
          <p:cNvPr id="208" name="Google Shape;208;p4"/>
          <p:cNvSpPr/>
          <p:nvPr/>
        </p:nvSpPr>
        <p:spPr>
          <a:xfrm>
            <a:off x="8937051" y="3708385"/>
            <a:ext cx="2347200" cy="1444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  </a:t>
            </a:r>
            <a:endParaRPr sz="1200" b="1" u="sng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Use fruit and vegetables to create repeating patterns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Compare size and weight of fruit and vegetables  </a:t>
            </a:r>
            <a:endParaRPr sz="1200" b="1">
              <a:solidFill>
                <a:srgbClr val="0000FF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rgbClr val="0000FF"/>
                </a:solidFill>
              </a:rPr>
              <a:t>Sort fruit and vegetables </a:t>
            </a:r>
            <a:endParaRPr sz="1200" b="1">
              <a:solidFill>
                <a:srgbClr val="0000FF"/>
              </a:solidFill>
            </a:endParaRPr>
          </a:p>
        </p:txBody>
      </p:sp>
      <p:sp>
        <p:nvSpPr>
          <p:cNvPr id="209" name="Google Shape;209;p4"/>
          <p:cNvSpPr/>
          <p:nvPr/>
        </p:nvSpPr>
        <p:spPr>
          <a:xfrm>
            <a:off x="8781600" y="5262475"/>
            <a:ext cx="2347200" cy="1432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Humanities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300">
                <a:solidFill>
                  <a:schemeClr val="dk1"/>
                </a:solidFill>
              </a:rPr>
              <a:t>Recognise that different fruits and vegetables come from different places in the world</a:t>
            </a:r>
            <a:r>
              <a:rPr lang="en-GB" sz="1500">
                <a:solidFill>
                  <a:schemeClr val="dk1"/>
                </a:solidFill>
              </a:rPr>
              <a:t> </a:t>
            </a:r>
            <a:r>
              <a:rPr lang="en-GB" sz="15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0" name="Google Shape;210;p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21728" y="-54719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211" name="Google Shape;211;p4"/>
          <p:cNvSpPr/>
          <p:nvPr/>
        </p:nvSpPr>
        <p:spPr>
          <a:xfrm>
            <a:off x="5347800" y="5580722"/>
            <a:ext cx="3433800" cy="10626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Expressive Arts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Print with fruits and vegetables- me myself or my family 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Design my fruit </a:t>
            </a:r>
            <a:r>
              <a:rPr lang="en-GB" sz="1200">
                <a:solidFill>
                  <a:schemeClr val="dk1"/>
                </a:solidFill>
              </a:rPr>
              <a:t>salad</a:t>
            </a:r>
            <a:endParaRPr sz="12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Draw fruits from observation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212" name="Google Shape;212;p4"/>
          <p:cNvSpPr/>
          <p:nvPr/>
        </p:nvSpPr>
        <p:spPr>
          <a:xfrm>
            <a:off x="230950" y="1979325"/>
            <a:ext cx="2955300" cy="32787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and Literacy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Oracy: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Talk about myself and my body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Ask and answer questions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similarities and differences </a:t>
            </a:r>
            <a:endParaRPr sz="12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Reading: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Blend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Writing: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name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familiar words like Mum and Dad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Emergent writing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213" name="Google Shape;213;p4"/>
          <p:cNvSpPr/>
          <p:nvPr/>
        </p:nvSpPr>
        <p:spPr>
          <a:xfrm>
            <a:off x="5740256" y="2526122"/>
            <a:ext cx="279300" cy="700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4" name="Google Shape;214;p4"/>
          <p:cNvSpPr/>
          <p:nvPr/>
        </p:nvSpPr>
        <p:spPr>
          <a:xfrm rot="-5400000">
            <a:off x="3675371" y="3425600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5" name="Google Shape;215;p4"/>
          <p:cNvSpPr/>
          <p:nvPr/>
        </p:nvSpPr>
        <p:spPr>
          <a:xfrm rot="5400000">
            <a:off x="8219028" y="3796132"/>
            <a:ext cx="157200" cy="1176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6" name="Google Shape;216;p4"/>
          <p:cNvSpPr/>
          <p:nvPr/>
        </p:nvSpPr>
        <p:spPr>
          <a:xfrm>
            <a:off x="3580475" y="825396"/>
            <a:ext cx="4218000" cy="1432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Wellbeing 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Talk about my body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Recognise similarities and differences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Recognise what happens to my body when I eat healthy food-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Express my likes and dislikes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Keep myself safe- bonfire safety </a:t>
            </a:r>
            <a:endParaRPr sz="1200" b="1">
              <a:solidFill>
                <a:schemeClr val="dk1"/>
              </a:solidFill>
            </a:endParaRPr>
          </a:p>
        </p:txBody>
      </p:sp>
      <p:sp>
        <p:nvSpPr>
          <p:cNvPr id="217" name="Google Shape;217;p4"/>
          <p:cNvSpPr/>
          <p:nvPr/>
        </p:nvSpPr>
        <p:spPr>
          <a:xfrm>
            <a:off x="572700" y="1115949"/>
            <a:ext cx="2017200" cy="8517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W/C:   </a:t>
            </a:r>
            <a:r>
              <a:rPr lang="en-GB" b="1">
                <a:solidFill>
                  <a:schemeClr val="dk1"/>
                </a:solidFill>
              </a:rPr>
              <a:t>25th   November and 2nd December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8" name="Google Shape;218;p4"/>
          <p:cNvSpPr/>
          <p:nvPr/>
        </p:nvSpPr>
        <p:spPr>
          <a:xfrm rot="3951140">
            <a:off x="7727014" y="2922247"/>
            <a:ext cx="254467" cy="820088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9" name="Google Shape;219;p4"/>
          <p:cNvSpPr/>
          <p:nvPr/>
        </p:nvSpPr>
        <p:spPr>
          <a:xfrm rot="8100000">
            <a:off x="7831414" y="4369590"/>
            <a:ext cx="279166" cy="92532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0" name="Google Shape;220;p4"/>
          <p:cNvSpPr/>
          <p:nvPr/>
        </p:nvSpPr>
        <p:spPr>
          <a:xfrm rot="10334454">
            <a:off x="6370102" y="4605879"/>
            <a:ext cx="255540" cy="1176931"/>
          </a:xfrm>
          <a:prstGeom prst="upArrow">
            <a:avLst>
              <a:gd name="adj1" fmla="val 32456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1" name="Google Shape;221;p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22" name="Google Shape;222;p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30950" y="5262475"/>
            <a:ext cx="1664400" cy="16644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3" name="Google Shape;223;p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916072" y="5283522"/>
            <a:ext cx="1664400" cy="1657002"/>
          </a:xfrm>
          <a:prstGeom prst="rect">
            <a:avLst/>
          </a:prstGeom>
          <a:noFill/>
          <a:ln>
            <a:noFill/>
          </a:ln>
        </p:spPr>
      </p:pic>
      <p:pic>
        <p:nvPicPr>
          <p:cNvPr id="224" name="Google Shape;224;p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3631925" y="5283524"/>
            <a:ext cx="1664400" cy="1657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5" name="Google Shape;225;p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3133113" y="2160113"/>
            <a:ext cx="1338850" cy="1432800"/>
          </a:xfrm>
          <a:prstGeom prst="rect">
            <a:avLst/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"/>
            <a:headEnd type="none" w="sm" len="sm"/>
            <a:tailEnd type="none" w="sm" len="sm"/>
          </a:ln>
        </p:spPr>
      </p:pic>
      <p:pic>
        <p:nvPicPr>
          <p:cNvPr id="226" name="Google Shape;226;p4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3063272" y="3708386"/>
            <a:ext cx="1664400" cy="162773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4"/>
          <p:cNvPicPr preferRelativeResize="0"/>
          <p:nvPr/>
        </p:nvPicPr>
        <p:blipFill>
          <a:blip r:embed="rId10">
            <a:alphaModFix/>
          </a:blip>
          <a:stretch>
            <a:fillRect/>
          </a:stretch>
        </p:blipFill>
        <p:spPr>
          <a:xfrm>
            <a:off x="6959634" y="2272472"/>
            <a:ext cx="1789218" cy="1432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312f5e804c9_0_34"/>
          <p:cNvSpPr txBox="1"/>
          <p:nvPr/>
        </p:nvSpPr>
        <p:spPr>
          <a:xfrm>
            <a:off x="2705493" y="447210"/>
            <a:ext cx="7032300" cy="369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Hudol Mi 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N/R/Y1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33" name="Google Shape;233;g312f5e804c9_0_34"/>
          <p:cNvSpPr/>
          <p:nvPr/>
        </p:nvSpPr>
        <p:spPr>
          <a:xfrm>
            <a:off x="4212600" y="3240600"/>
            <a:ext cx="3698100" cy="1664400"/>
          </a:xfrm>
          <a:prstGeom prst="ellipse">
            <a:avLst/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</a:pPr>
            <a:r>
              <a:rPr lang="en-GB" sz="2000" b="1">
                <a:solidFill>
                  <a:schemeClr val="dk1"/>
                </a:solidFill>
              </a:rPr>
              <a:t>Penblwydd Hapus i ti (Birthdays)/ The Birth of Jesus 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234" name="Google Shape;234;g312f5e804c9_0_34"/>
          <p:cNvSpPr/>
          <p:nvPr/>
        </p:nvSpPr>
        <p:spPr>
          <a:xfrm>
            <a:off x="8573550" y="2203426"/>
            <a:ext cx="3383400" cy="9174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Science and Technology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Technology: Food and Enterprise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Changes of state- melting chocolate to make cakes </a:t>
            </a: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</p:txBody>
      </p:sp>
      <p:sp>
        <p:nvSpPr>
          <p:cNvPr id="235" name="Google Shape;235;g312f5e804c9_0_34"/>
          <p:cNvSpPr/>
          <p:nvPr/>
        </p:nvSpPr>
        <p:spPr>
          <a:xfrm>
            <a:off x="8937051" y="3708385"/>
            <a:ext cx="2347200" cy="1444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Maths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Weigh, measure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Number recognition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Ordering number 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200" b="1" u="sng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rgbClr val="0000FF"/>
              </a:solidFill>
            </a:endParaRPr>
          </a:p>
        </p:txBody>
      </p:sp>
      <p:sp>
        <p:nvSpPr>
          <p:cNvPr id="236" name="Google Shape;236;g312f5e804c9_0_34"/>
          <p:cNvSpPr/>
          <p:nvPr/>
        </p:nvSpPr>
        <p:spPr>
          <a:xfrm>
            <a:off x="8781600" y="5262475"/>
            <a:ext cx="2347200" cy="1432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Humanities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The birth of Jesus- christianity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1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7" name="Google Shape;237;g312f5e804c9_0_3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321728" y="-54719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238" name="Google Shape;238;g312f5e804c9_0_34"/>
          <p:cNvSpPr/>
          <p:nvPr/>
        </p:nvSpPr>
        <p:spPr>
          <a:xfrm>
            <a:off x="4780975" y="5887397"/>
            <a:ext cx="3433800" cy="10626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Expressive Arts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 Design and make decorations</a:t>
            </a:r>
            <a:endParaRPr sz="12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Design and make cards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239" name="Google Shape;239;g312f5e804c9_0_34"/>
          <p:cNvSpPr/>
          <p:nvPr/>
        </p:nvSpPr>
        <p:spPr>
          <a:xfrm>
            <a:off x="230950" y="1979325"/>
            <a:ext cx="2955300" cy="32787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Language and Literacy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Oracy: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Talk about myself and my body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Ask and answer questions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Discuss similarities and differences </a:t>
            </a:r>
            <a:endParaRPr sz="1200" b="1" u="sng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Reading: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Read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Blend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 b="1" u="sng">
                <a:solidFill>
                  <a:schemeClr val="dk1"/>
                </a:solidFill>
              </a:rPr>
              <a:t>Writing: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phonic sounds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my name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tricky words </a:t>
            </a:r>
            <a:endParaRPr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Write familiar words like Mum and Dad</a:t>
            </a:r>
            <a:endParaRPr sz="120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None/>
            </a:pPr>
            <a:r>
              <a:rPr lang="en-GB" sz="1200">
                <a:solidFill>
                  <a:schemeClr val="dk1"/>
                </a:solidFill>
              </a:rPr>
              <a:t>Emergent writing </a:t>
            </a:r>
            <a:endParaRPr sz="1200">
              <a:solidFill>
                <a:schemeClr val="dk1"/>
              </a:solidFill>
            </a:endParaRPr>
          </a:p>
        </p:txBody>
      </p:sp>
      <p:sp>
        <p:nvSpPr>
          <p:cNvPr id="240" name="Google Shape;240;g312f5e804c9_0_34"/>
          <p:cNvSpPr/>
          <p:nvPr/>
        </p:nvSpPr>
        <p:spPr>
          <a:xfrm>
            <a:off x="5740256" y="2526122"/>
            <a:ext cx="279300" cy="7008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1" name="Google Shape;241;g312f5e804c9_0_34"/>
          <p:cNvSpPr/>
          <p:nvPr/>
        </p:nvSpPr>
        <p:spPr>
          <a:xfrm rot="-5400000">
            <a:off x="3675371" y="3425600"/>
            <a:ext cx="254400" cy="8202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2" name="Google Shape;242;g312f5e804c9_0_34"/>
          <p:cNvSpPr/>
          <p:nvPr/>
        </p:nvSpPr>
        <p:spPr>
          <a:xfrm rot="5400000">
            <a:off x="8219028" y="3796132"/>
            <a:ext cx="157200" cy="117690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3" name="Google Shape;243;g312f5e804c9_0_34"/>
          <p:cNvSpPr/>
          <p:nvPr/>
        </p:nvSpPr>
        <p:spPr>
          <a:xfrm>
            <a:off x="3580475" y="825396"/>
            <a:ext cx="4218000" cy="1432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 and Wellbeing</a:t>
            </a:r>
            <a:endParaRPr sz="12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Recognise that I have my own birthday </a:t>
            </a:r>
            <a:endParaRPr sz="1200" b="1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r>
              <a:rPr lang="en-GB" sz="1200" b="1">
                <a:solidFill>
                  <a:schemeClr val="dk1"/>
                </a:solidFill>
              </a:rPr>
              <a:t>Discuss different ways that people celebrate birthdays </a:t>
            </a:r>
            <a:endParaRPr sz="1200" b="1" i="0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endParaRPr sz="1200" b="1">
              <a:solidFill>
                <a:schemeClr val="dk1"/>
              </a:solidFill>
            </a:endParaRPr>
          </a:p>
        </p:txBody>
      </p:sp>
      <p:sp>
        <p:nvSpPr>
          <p:cNvPr id="244" name="Google Shape;244;g312f5e804c9_0_34"/>
          <p:cNvSpPr/>
          <p:nvPr/>
        </p:nvSpPr>
        <p:spPr>
          <a:xfrm>
            <a:off x="572700" y="1115949"/>
            <a:ext cx="2017200" cy="851700"/>
          </a:xfrm>
          <a:prstGeom prst="roundRect">
            <a:avLst>
              <a:gd name="adj" fmla="val 16667"/>
            </a:avLst>
          </a:prstGeom>
          <a:solidFill>
            <a:schemeClr val="lt1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W/C: 9th</a:t>
            </a:r>
            <a:r>
              <a:rPr lang="en-GB" b="1">
                <a:solidFill>
                  <a:schemeClr val="dk1"/>
                </a:solidFill>
              </a:rPr>
              <a:t> and 16th December </a:t>
            </a:r>
            <a:r>
              <a:rPr lang="en-GB" sz="14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r>
              <a:rPr lang="en-GB" sz="1800" b="0" i="0" u="none" strike="noStrike" cap="non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: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5" name="Google Shape;245;g312f5e804c9_0_34"/>
          <p:cNvSpPr/>
          <p:nvPr/>
        </p:nvSpPr>
        <p:spPr>
          <a:xfrm rot="3951140">
            <a:off x="7727014" y="2922247"/>
            <a:ext cx="254467" cy="820088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6" name="Google Shape;246;g312f5e804c9_0_34"/>
          <p:cNvSpPr/>
          <p:nvPr/>
        </p:nvSpPr>
        <p:spPr>
          <a:xfrm rot="8100000">
            <a:off x="7831414" y="4369590"/>
            <a:ext cx="279166" cy="925320"/>
          </a:xfrm>
          <a:prstGeom prst="upArrow">
            <a:avLst>
              <a:gd name="adj1" fmla="val 50000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47" name="Google Shape;247;g312f5e804c9_0_34"/>
          <p:cNvSpPr/>
          <p:nvPr/>
        </p:nvSpPr>
        <p:spPr>
          <a:xfrm rot="10334454">
            <a:off x="6186952" y="4698629"/>
            <a:ext cx="255540" cy="1176931"/>
          </a:xfrm>
          <a:prstGeom prst="upArrow">
            <a:avLst>
              <a:gd name="adj1" fmla="val 32456"/>
              <a:gd name="adj2" fmla="val 50000"/>
            </a:avLst>
          </a:prstGeom>
          <a:solidFill>
            <a:srgbClr val="595959"/>
          </a:solidFill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8" name="Google Shape;248;g312f5e804c9_0_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9" name="Google Shape;249;g312f5e804c9_0_3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4650" y="5256473"/>
            <a:ext cx="2086075" cy="144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0" name="Google Shape;250;g312f5e804c9_0_3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2414275" y="4902948"/>
            <a:ext cx="1798325" cy="1798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p5"/>
          <p:cNvSpPr txBox="1"/>
          <p:nvPr/>
        </p:nvSpPr>
        <p:spPr>
          <a:xfrm>
            <a:off x="2705493" y="376090"/>
            <a:ext cx="7032300" cy="369300"/>
          </a:xfrm>
          <a:prstGeom prst="rect">
            <a:avLst/>
          </a:prstGeom>
          <a:noFill/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Topic Title: 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Hudol Mi 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Term: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Autumn      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Class: </a:t>
            </a: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N/R</a:t>
            </a:r>
            <a:r>
              <a:rPr lang="en-GB" sz="1800" b="1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6" name="Google Shape;256;p5"/>
          <p:cNvSpPr/>
          <p:nvPr/>
        </p:nvSpPr>
        <p:spPr>
          <a:xfrm>
            <a:off x="447772" y="1239576"/>
            <a:ext cx="2347200" cy="23709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Key Vocabulary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Feelings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Emotions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Human Body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Senses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Autumn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Seasons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57" name="Google Shape;257;p5"/>
          <p:cNvSpPr/>
          <p:nvPr/>
        </p:nvSpPr>
        <p:spPr>
          <a:xfrm>
            <a:off x="8643275" y="3875606"/>
            <a:ext cx="2347200" cy="24675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Dates for Diaries</a:t>
            </a: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u="sng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9th December- Trip </a:t>
            </a:r>
            <a:endParaRPr sz="18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11th December- concerts </a:t>
            </a:r>
            <a:endParaRPr sz="1800">
              <a:solidFill>
                <a:schemeClr val="dk1"/>
              </a:solidFill>
            </a:endParaRPr>
          </a:p>
        </p:txBody>
      </p:sp>
      <p:pic>
        <p:nvPicPr>
          <p:cNvPr id="258" name="Google Shape;25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552960" y="166587"/>
            <a:ext cx="1109568" cy="1072989"/>
          </a:xfrm>
          <a:prstGeom prst="rect">
            <a:avLst/>
          </a:prstGeom>
          <a:noFill/>
          <a:ln>
            <a:noFill/>
          </a:ln>
        </p:spPr>
      </p:pic>
      <p:sp>
        <p:nvSpPr>
          <p:cNvPr id="259" name="Google Shape;259;p5"/>
          <p:cNvSpPr/>
          <p:nvPr/>
        </p:nvSpPr>
        <p:spPr>
          <a:xfrm>
            <a:off x="5876743" y="1239576"/>
            <a:ext cx="2347200" cy="23709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MFL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Use simple greetings in Welsh/French/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German/ Spanish  </a:t>
            </a:r>
            <a:r>
              <a:rPr lang="en-GB" sz="14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0" name="Google Shape;260;p5"/>
          <p:cNvSpPr/>
          <p:nvPr/>
        </p:nvSpPr>
        <p:spPr>
          <a:xfrm>
            <a:off x="8564252" y="1238600"/>
            <a:ext cx="2347200" cy="23709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RVE 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Jigsaw RVE </a:t>
            </a: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1" name="Google Shape;261;p5"/>
          <p:cNvSpPr/>
          <p:nvPr/>
        </p:nvSpPr>
        <p:spPr>
          <a:xfrm>
            <a:off x="3188855" y="3875608"/>
            <a:ext cx="2321700" cy="2449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endParaRPr sz="1800" b="1" u="sng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u="sng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Christmas concert </a:t>
            </a:r>
            <a:endParaRPr sz="18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>
              <a:solidFill>
                <a:schemeClr val="dk1"/>
              </a:solidFill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>
                <a:solidFill>
                  <a:schemeClr val="dk1"/>
                </a:solidFill>
              </a:rPr>
              <a:t>Theatre trip with parents</a:t>
            </a:r>
            <a:r>
              <a:rPr lang="en-GB" sz="1800" b="1" u="sng">
                <a:solidFill>
                  <a:schemeClr val="dk1"/>
                </a:solidFill>
              </a:rPr>
              <a:t> </a:t>
            </a:r>
            <a:endParaRPr sz="1800" b="1" u="sng">
              <a:solidFill>
                <a:schemeClr val="dk1"/>
              </a:solidFill>
            </a:endParaRPr>
          </a:p>
        </p:txBody>
      </p:sp>
      <p:sp>
        <p:nvSpPr>
          <p:cNvPr id="262" name="Google Shape;262;p5"/>
          <p:cNvSpPr/>
          <p:nvPr/>
        </p:nvSpPr>
        <p:spPr>
          <a:xfrm>
            <a:off x="5876743" y="3875607"/>
            <a:ext cx="2390700" cy="24498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3" name="Google Shape;263;p5"/>
          <p:cNvSpPr/>
          <p:nvPr/>
        </p:nvSpPr>
        <p:spPr>
          <a:xfrm>
            <a:off x="3163276" y="1239576"/>
            <a:ext cx="2347200" cy="23709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Welsh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Bore da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Prynhawn da</a:t>
            </a:r>
            <a:endParaRPr sz="14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Pwy wyt ti?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Sut wyt ti?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Welsh Numbers 1-5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Welsh Colours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4" name="Google Shape;264;p5"/>
          <p:cNvSpPr/>
          <p:nvPr/>
        </p:nvSpPr>
        <p:spPr>
          <a:xfrm>
            <a:off x="447772" y="3887795"/>
            <a:ext cx="2347200" cy="2467500"/>
          </a:xfrm>
          <a:prstGeom prst="roundRect">
            <a:avLst>
              <a:gd name="adj" fmla="val 16667"/>
            </a:avLst>
          </a:prstGeom>
          <a:noFill/>
          <a:ln w="12700" cap="flat" cmpd="sng">
            <a:solidFill>
              <a:schemeClr val="dk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RSE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Jigsaw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Being me in my world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Healthy Me 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5" name="Google Shape;265;p5"/>
          <p:cNvSpPr/>
          <p:nvPr/>
        </p:nvSpPr>
        <p:spPr>
          <a:xfrm>
            <a:off x="3295293" y="3999984"/>
            <a:ext cx="21579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Community Links</a:t>
            </a: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  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66" name="Google Shape;266;p5"/>
          <p:cNvSpPr/>
          <p:nvPr/>
        </p:nvSpPr>
        <p:spPr>
          <a:xfrm>
            <a:off x="5899143" y="3999984"/>
            <a:ext cx="2350200" cy="24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en-GB" sz="1800" b="1" i="0" u="sng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Cross Cutting Themes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Diversity</a:t>
            </a:r>
            <a:endParaRPr/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en-GB" sz="14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Human Rights </a:t>
            </a:r>
            <a:endParaRPr sz="1400" b="0" i="0" u="none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1" i="0" u="sng" strike="noStrike" cap="non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7" name="Google Shape;267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002318" y="43149"/>
            <a:ext cx="913745" cy="10625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1407</Words>
  <Application>Microsoft Office PowerPoint</Application>
  <PresentationFormat>Widescreen</PresentationFormat>
  <Paragraphs>349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1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Rees</dc:creator>
  <cp:lastModifiedBy>R Webber (Tyn-y-Wern Primary)</cp:lastModifiedBy>
  <cp:revision>1</cp:revision>
  <dcterms:created xsi:type="dcterms:W3CDTF">2024-05-14T08:03:06Z</dcterms:created>
  <dcterms:modified xsi:type="dcterms:W3CDTF">2025-03-19T11:41:12Z</dcterms:modified>
</cp:coreProperties>
</file>