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gqB+p72uii5+3VEcp2UedQGDINw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22e44f4167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g322e44f4167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22e44f4167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8" name="Google Shape;198;g322e44f4167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bbc.co.uk/cbeebies/watch/chinese-new-year" TargetMode="External"/><Relationship Id="rId5" Type="http://schemas.openxmlformats.org/officeDocument/2006/relationships/image" Target="../media/image8.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2705500" y="447200"/>
            <a:ext cx="7313700" cy="36930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i="0" u="none" strike="noStrike" cap="none">
                <a:solidFill>
                  <a:schemeClr val="dk1"/>
                </a:solidFill>
                <a:latin typeface="Arial"/>
                <a:ea typeface="Arial"/>
                <a:cs typeface="Arial"/>
                <a:sym typeface="Arial"/>
              </a:rPr>
              <a:t>Topic Title: </a:t>
            </a:r>
            <a:r>
              <a:rPr lang="en-GB" sz="1800">
                <a:solidFill>
                  <a:schemeClr val="dk1"/>
                </a:solidFill>
              </a:rPr>
              <a:t>Wonderful Winter</a:t>
            </a:r>
            <a:r>
              <a:rPr lang="en-GB" sz="1800" b="1" i="0" u="none" strike="noStrike" cap="none">
                <a:solidFill>
                  <a:schemeClr val="dk1"/>
                </a:solidFill>
                <a:latin typeface="Arial"/>
                <a:ea typeface="Arial"/>
                <a:cs typeface="Arial"/>
                <a:sym typeface="Arial"/>
              </a:rPr>
              <a:t> </a:t>
            </a:r>
            <a:r>
              <a:rPr lang="en-GB" sz="1800" b="0" i="0" u="none" strike="noStrike" cap="none">
                <a:solidFill>
                  <a:schemeClr val="dk1"/>
                </a:solidFill>
                <a:latin typeface="Arial"/>
                <a:ea typeface="Arial"/>
                <a:cs typeface="Arial"/>
                <a:sym typeface="Arial"/>
              </a:rPr>
              <a:t> </a:t>
            </a:r>
            <a:r>
              <a:rPr lang="en-GB" sz="1800" b="1" i="0" u="none" strike="noStrike" cap="none">
                <a:solidFill>
                  <a:schemeClr val="dk1"/>
                </a:solidFill>
                <a:latin typeface="Arial"/>
                <a:ea typeface="Arial"/>
                <a:cs typeface="Arial"/>
                <a:sym typeface="Arial"/>
              </a:rPr>
              <a:t>Term: </a:t>
            </a:r>
            <a:r>
              <a:rPr lang="en-GB" sz="1800" i="0" u="none" strike="noStrike" cap="none">
                <a:solidFill>
                  <a:schemeClr val="dk1"/>
                </a:solidFill>
              </a:rPr>
              <a:t>Spring  </a:t>
            </a:r>
            <a:r>
              <a:rPr lang="en-GB" sz="1800" b="0" i="0" u="none" strike="noStrike" cap="none">
                <a:solidFill>
                  <a:schemeClr val="dk1"/>
                </a:solidFill>
                <a:latin typeface="Arial"/>
                <a:ea typeface="Arial"/>
                <a:cs typeface="Arial"/>
                <a:sym typeface="Arial"/>
              </a:rPr>
              <a:t> </a:t>
            </a:r>
            <a:r>
              <a:rPr lang="en-GB" sz="1800" b="1" i="0" u="none" strike="noStrike" cap="none">
                <a:solidFill>
                  <a:schemeClr val="dk1"/>
                </a:solidFill>
                <a:latin typeface="Arial"/>
                <a:ea typeface="Arial"/>
                <a:cs typeface="Arial"/>
                <a:sym typeface="Arial"/>
              </a:rPr>
              <a:t>Class: </a:t>
            </a:r>
            <a:r>
              <a:rPr lang="en-GB" sz="1800">
                <a:solidFill>
                  <a:schemeClr val="dk1"/>
                </a:solidFill>
              </a:rPr>
              <a:t>N/R/Y1  RW </a:t>
            </a:r>
            <a:endParaRPr/>
          </a:p>
        </p:txBody>
      </p:sp>
      <p:sp>
        <p:nvSpPr>
          <p:cNvPr id="85" name="Google Shape;85;p1"/>
          <p:cNvSpPr/>
          <p:nvPr/>
        </p:nvSpPr>
        <p:spPr>
          <a:xfrm>
            <a:off x="4527222" y="3240602"/>
            <a:ext cx="2705493" cy="1310326"/>
          </a:xfrm>
          <a:prstGeom prst="ellipse">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1">
                <a:solidFill>
                  <a:schemeClr val="dk1"/>
                </a:solidFill>
              </a:rPr>
              <a:t>Winter- Ice, snow and cold. </a:t>
            </a:r>
            <a:endParaRPr/>
          </a:p>
        </p:txBody>
      </p:sp>
      <p:sp>
        <p:nvSpPr>
          <p:cNvPr id="86" name="Google Shape;86;p1"/>
          <p:cNvSpPr/>
          <p:nvPr/>
        </p:nvSpPr>
        <p:spPr>
          <a:xfrm>
            <a:off x="8224912" y="1035495"/>
            <a:ext cx="3035700" cy="17829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Science and Technology</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Explore change of state- melting ice</a:t>
            </a:r>
            <a:endParaRPr sz="1200">
              <a:solidFill>
                <a:schemeClr val="dk1"/>
              </a:solidFill>
            </a:endParaRPr>
          </a:p>
          <a:p>
            <a:pPr marL="0" marR="0" lvl="0" indent="0" algn="ctr" rtl="0">
              <a:spcBef>
                <a:spcPts val="0"/>
              </a:spcBef>
              <a:spcAft>
                <a:spcPts val="0"/>
              </a:spcAft>
              <a:buNone/>
            </a:pPr>
            <a:endParaRPr sz="1200" u="sng">
              <a:solidFill>
                <a:schemeClr val="dk1"/>
              </a:solidFill>
            </a:endParaRPr>
          </a:p>
          <a:p>
            <a:pPr marL="0" marR="0" lvl="0" indent="0" algn="ctr" rtl="0">
              <a:spcBef>
                <a:spcPts val="0"/>
              </a:spcBef>
              <a:spcAft>
                <a:spcPts val="0"/>
              </a:spcAft>
              <a:buNone/>
            </a:pPr>
            <a:r>
              <a:rPr lang="en-GB" sz="1200">
                <a:solidFill>
                  <a:schemeClr val="dk1"/>
                </a:solidFill>
              </a:rPr>
              <a:t>Recognise seasonal changes and make comparisons  </a:t>
            </a:r>
            <a:endParaRPr sz="1200">
              <a:solidFill>
                <a:schemeClr val="dk1"/>
              </a:solidFill>
            </a:endParaRPr>
          </a:p>
          <a:p>
            <a:pPr marL="0" marR="0" lvl="0" indent="0" algn="ctr" rtl="0">
              <a:spcBef>
                <a:spcPts val="0"/>
              </a:spcBef>
              <a:spcAft>
                <a:spcPts val="0"/>
              </a:spcAft>
              <a:buNone/>
            </a:pPr>
            <a:endParaRPr sz="1800" b="1" u="sng">
              <a:solidFill>
                <a:schemeClr val="dk1"/>
              </a:solidFill>
            </a:endParaRPr>
          </a:p>
          <a:p>
            <a:pPr marL="0" marR="0" lvl="0" indent="0" algn="ctr" rtl="0">
              <a:spcBef>
                <a:spcPts val="0"/>
              </a:spcBef>
              <a:spcAft>
                <a:spcPts val="0"/>
              </a:spcAft>
              <a:buNone/>
            </a:pPr>
            <a:r>
              <a:rPr lang="en-GB" sz="1200">
                <a:solidFill>
                  <a:schemeClr val="dk1"/>
                </a:solidFill>
              </a:rPr>
              <a:t>Science Experiment- How does blubber keep penguins warm? </a:t>
            </a:r>
            <a:endParaRPr sz="1200">
              <a:solidFill>
                <a:schemeClr val="dk1"/>
              </a:solidFill>
            </a:endParaRPr>
          </a:p>
          <a:p>
            <a:pPr marL="0" marR="0" lvl="0" indent="0" algn="ctr" rtl="0">
              <a:spcBef>
                <a:spcPts val="0"/>
              </a:spcBef>
              <a:spcAft>
                <a:spcPts val="0"/>
              </a:spcAft>
              <a:buNone/>
            </a:pPr>
            <a:endParaRPr sz="1800" b="1" u="sng">
              <a:solidFill>
                <a:schemeClr val="dk1"/>
              </a:solidFill>
              <a:latin typeface="Arial"/>
              <a:ea typeface="Arial"/>
              <a:cs typeface="Arial"/>
              <a:sym typeface="Arial"/>
            </a:endParaRPr>
          </a:p>
        </p:txBody>
      </p:sp>
      <p:sp>
        <p:nvSpPr>
          <p:cNvPr id="87" name="Google Shape;87;p1"/>
          <p:cNvSpPr/>
          <p:nvPr/>
        </p:nvSpPr>
        <p:spPr>
          <a:xfrm>
            <a:off x="6802025" y="4973125"/>
            <a:ext cx="2017200" cy="21606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Maths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b="1">
                <a:solidFill>
                  <a:schemeClr val="dk1"/>
                </a:solidFill>
              </a:rPr>
              <a:t>Comparing numbers 4 and 5  </a:t>
            </a:r>
            <a:endParaRPr sz="1200" b="1">
              <a:solidFill>
                <a:schemeClr val="dk1"/>
              </a:solidFill>
            </a:endParaRPr>
          </a:p>
          <a:p>
            <a:pPr marL="0" marR="0" lvl="0" indent="0" algn="ctr" rtl="0">
              <a:spcBef>
                <a:spcPts val="0"/>
              </a:spcBef>
              <a:spcAft>
                <a:spcPts val="0"/>
              </a:spcAft>
              <a:buNone/>
            </a:pPr>
            <a:r>
              <a:rPr lang="en-GB" sz="1200" b="1">
                <a:solidFill>
                  <a:schemeClr val="dk1"/>
                </a:solidFill>
              </a:rPr>
              <a:t>Comparing mass  Comparing capacity</a:t>
            </a:r>
            <a:endParaRPr sz="1200" b="1">
              <a:solidFill>
                <a:schemeClr val="dk1"/>
              </a:solidFill>
            </a:endParaRPr>
          </a:p>
          <a:p>
            <a:pPr marL="0" marR="0" lvl="0" indent="0" algn="ctr" rtl="0">
              <a:spcBef>
                <a:spcPts val="0"/>
              </a:spcBef>
              <a:spcAft>
                <a:spcPts val="0"/>
              </a:spcAft>
              <a:buNone/>
            </a:pPr>
            <a:r>
              <a:rPr lang="en-GB" sz="1200" b="1">
                <a:solidFill>
                  <a:srgbClr val="0000FF"/>
                </a:solidFill>
              </a:rPr>
              <a:t>Is snow heavier than ice? Compare. </a:t>
            </a:r>
            <a:endParaRPr sz="1200" b="1">
              <a:solidFill>
                <a:srgbClr val="0000FF"/>
              </a:solidFill>
            </a:endParaRPr>
          </a:p>
          <a:p>
            <a:pPr marL="0" marR="0" lvl="0" indent="0" algn="ctr" rtl="0">
              <a:spcBef>
                <a:spcPts val="0"/>
              </a:spcBef>
              <a:spcAft>
                <a:spcPts val="0"/>
              </a:spcAft>
              <a:buNone/>
            </a:pPr>
            <a:r>
              <a:rPr lang="en-GB" sz="1200" b="1">
                <a:solidFill>
                  <a:schemeClr val="dk1"/>
                </a:solidFill>
              </a:rPr>
              <a:t> </a:t>
            </a:r>
            <a:r>
              <a:rPr lang="en-GB" sz="1200" b="1">
                <a:solidFill>
                  <a:srgbClr val="0000FF"/>
                </a:solidFill>
              </a:rPr>
              <a:t>Measuring time- melting </a:t>
            </a:r>
            <a:endParaRPr sz="1200" b="1" u="sng">
              <a:solidFill>
                <a:srgbClr val="0000FF"/>
              </a:solidFill>
            </a:endParaRPr>
          </a:p>
          <a:p>
            <a:pPr marL="0" marR="0" lvl="0" indent="0" algn="ctr" rtl="0">
              <a:spcBef>
                <a:spcPts val="0"/>
              </a:spcBef>
              <a:spcAft>
                <a:spcPts val="0"/>
              </a:spcAft>
              <a:buNone/>
            </a:pPr>
            <a:r>
              <a:rPr lang="en-GB" sz="1200" b="1">
                <a:solidFill>
                  <a:srgbClr val="0000FF"/>
                </a:solidFill>
              </a:rPr>
              <a:t>Months of the year </a:t>
            </a:r>
            <a:endParaRPr sz="1200" b="1">
              <a:solidFill>
                <a:srgbClr val="0000FF"/>
              </a:solidFill>
            </a:endParaRPr>
          </a:p>
          <a:p>
            <a:pPr marL="0" marR="0" lvl="0" indent="0" algn="ctr" rtl="0">
              <a:spcBef>
                <a:spcPts val="0"/>
              </a:spcBef>
              <a:spcAft>
                <a:spcPts val="0"/>
              </a:spcAft>
              <a:buNone/>
            </a:pPr>
            <a:r>
              <a:rPr lang="en-GB" sz="1200" b="1">
                <a:solidFill>
                  <a:srgbClr val="0000FF"/>
                </a:solidFill>
              </a:rPr>
              <a:t>Seasonal Months </a:t>
            </a:r>
            <a:r>
              <a:rPr lang="en-GB" sz="1200" b="1" u="sng">
                <a:solidFill>
                  <a:schemeClr val="dk1"/>
                </a:solidFill>
                <a:latin typeface="Arial"/>
                <a:ea typeface="Arial"/>
                <a:cs typeface="Arial"/>
                <a:sym typeface="Arial"/>
              </a:rPr>
              <a:t>  </a:t>
            </a:r>
            <a:endParaRPr/>
          </a:p>
        </p:txBody>
      </p:sp>
      <p:sp>
        <p:nvSpPr>
          <p:cNvPr id="88" name="Google Shape;88;p1"/>
          <p:cNvSpPr/>
          <p:nvPr/>
        </p:nvSpPr>
        <p:spPr>
          <a:xfrm>
            <a:off x="4333697" y="5688990"/>
            <a:ext cx="23472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Humanities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Exploring change in the environment</a:t>
            </a:r>
            <a:r>
              <a:rPr lang="en-GB" sz="16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rPr>
              <a:t>Habitats</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ctr" rtl="0">
              <a:spcBef>
                <a:spcPts val="0"/>
              </a:spcBef>
              <a:spcAft>
                <a:spcPts val="0"/>
              </a:spcAft>
              <a:buNone/>
            </a:pPr>
            <a:r>
              <a:rPr lang="en-GB" sz="1200">
                <a:solidFill>
                  <a:schemeClr val="dk1"/>
                </a:solidFill>
              </a:rPr>
              <a:t>Jigsaw-RVE  </a:t>
            </a:r>
            <a:endParaRPr sz="800"/>
          </a:p>
        </p:txBody>
      </p:sp>
      <p:pic>
        <p:nvPicPr>
          <p:cNvPr id="89" name="Google Shape;89;p1"/>
          <p:cNvPicPr preferRelativeResize="0"/>
          <p:nvPr/>
        </p:nvPicPr>
        <p:blipFill rotWithShape="1">
          <a:blip r:embed="rId3">
            <a:alphaModFix/>
          </a:blip>
          <a:srcRect/>
          <a:stretch/>
        </p:blipFill>
        <p:spPr>
          <a:xfrm>
            <a:off x="10240303" y="135606"/>
            <a:ext cx="1109568" cy="1072989"/>
          </a:xfrm>
          <a:prstGeom prst="rect">
            <a:avLst/>
          </a:prstGeom>
          <a:noFill/>
          <a:ln>
            <a:noFill/>
          </a:ln>
        </p:spPr>
      </p:pic>
      <p:sp>
        <p:nvSpPr>
          <p:cNvPr id="90" name="Google Shape;90;p1"/>
          <p:cNvSpPr/>
          <p:nvPr/>
        </p:nvSpPr>
        <p:spPr>
          <a:xfrm>
            <a:off x="8025844" y="3037390"/>
            <a:ext cx="34338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Expressive Arts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Hot and cold colours- identify difference</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Snowflakes- cutting skills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Foil painting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Dance- Swan lake/ snow flakes </a:t>
            </a:r>
            <a:endParaRPr sz="1200">
              <a:solidFill>
                <a:schemeClr val="dk1"/>
              </a:solidFill>
              <a:latin typeface="Calibri"/>
              <a:ea typeface="Calibri"/>
              <a:cs typeface="Calibri"/>
              <a:sym typeface="Calibri"/>
            </a:endParaRPr>
          </a:p>
        </p:txBody>
      </p:sp>
      <p:sp>
        <p:nvSpPr>
          <p:cNvPr id="91" name="Google Shape;91;p1"/>
          <p:cNvSpPr/>
          <p:nvPr/>
        </p:nvSpPr>
        <p:spPr>
          <a:xfrm>
            <a:off x="122550" y="2206150"/>
            <a:ext cx="2955300" cy="4156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Language and Literacy</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Oracy:</a:t>
            </a:r>
            <a:endParaRPr/>
          </a:p>
          <a:p>
            <a:pPr marL="0" marR="0" lvl="0" indent="0" algn="l" rtl="0">
              <a:spcBef>
                <a:spcPts val="0"/>
              </a:spcBef>
              <a:spcAft>
                <a:spcPts val="0"/>
              </a:spcAft>
              <a:buNone/>
            </a:pPr>
            <a:r>
              <a:rPr lang="en-GB" sz="1200">
                <a:solidFill>
                  <a:schemeClr val="dk1"/>
                </a:solidFill>
              </a:rPr>
              <a:t>Talk about experiences- recount familiar events </a:t>
            </a:r>
            <a:endParaRPr sz="1200">
              <a:solidFill>
                <a:schemeClr val="dk1"/>
              </a:solidFill>
            </a:endParaRPr>
          </a:p>
          <a:p>
            <a:pPr marL="0" marR="0" lvl="0" indent="0" algn="l" rtl="0">
              <a:spcBef>
                <a:spcPts val="0"/>
              </a:spcBef>
              <a:spcAft>
                <a:spcPts val="0"/>
              </a:spcAft>
              <a:buNone/>
            </a:pPr>
            <a:r>
              <a:rPr lang="en-GB" sz="1200">
                <a:solidFill>
                  <a:schemeClr val="dk1"/>
                </a:solidFill>
              </a:rPr>
              <a:t>Phonic sounds- segmenting and blending cvc words </a:t>
            </a:r>
            <a:endParaRPr sz="1200">
              <a:solidFill>
                <a:schemeClr val="dk1"/>
              </a:solidFil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Reading:</a:t>
            </a:r>
            <a:endParaRPr/>
          </a:p>
          <a:p>
            <a:pPr marL="0" marR="0" lvl="0" indent="0" algn="l" rtl="0">
              <a:spcBef>
                <a:spcPts val="0"/>
              </a:spcBef>
              <a:spcAft>
                <a:spcPts val="0"/>
              </a:spcAft>
              <a:buNone/>
            </a:pPr>
            <a:r>
              <a:rPr lang="en-GB" sz="1200">
                <a:solidFill>
                  <a:schemeClr val="dk1"/>
                </a:solidFill>
              </a:rPr>
              <a:t>Read class texts together- recognise tricky words</a:t>
            </a:r>
            <a:endParaRPr sz="1200">
              <a:solidFill>
                <a:schemeClr val="dk1"/>
              </a:solidFill>
            </a:endParaRPr>
          </a:p>
          <a:p>
            <a:pPr marL="0" marR="0" lvl="0" indent="0" algn="l" rtl="0">
              <a:spcBef>
                <a:spcPts val="0"/>
              </a:spcBef>
              <a:spcAft>
                <a:spcPts val="0"/>
              </a:spcAft>
              <a:buNone/>
            </a:pPr>
            <a:r>
              <a:rPr lang="en-GB" sz="1200">
                <a:solidFill>
                  <a:schemeClr val="dk1"/>
                </a:solidFill>
              </a:rPr>
              <a:t>Read the tricky words </a:t>
            </a:r>
            <a:endParaRPr sz="1200">
              <a:solidFill>
                <a:schemeClr val="dk1"/>
              </a:solidFill>
            </a:endParaRPr>
          </a:p>
          <a:p>
            <a:pPr marL="0" marR="0" lvl="0" indent="0" algn="l" rtl="0">
              <a:spcBef>
                <a:spcPts val="0"/>
              </a:spcBef>
              <a:spcAft>
                <a:spcPts val="0"/>
              </a:spcAft>
              <a:buNone/>
            </a:pPr>
            <a:r>
              <a:rPr lang="en-GB" sz="1200">
                <a:solidFill>
                  <a:schemeClr val="dk1"/>
                </a:solidFill>
              </a:rPr>
              <a:t>Topic related books- reading area </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Writing:</a:t>
            </a:r>
            <a:endParaRPr sz="1200" b="1" u="sng">
              <a:solidFill>
                <a:schemeClr val="dk1"/>
              </a:solidFill>
              <a:latin typeface="Arial"/>
              <a:ea typeface="Arial"/>
              <a:cs typeface="Arial"/>
              <a:sym typeface="Arial"/>
            </a:endParaRPr>
          </a:p>
          <a:p>
            <a:pPr marL="0" marR="0" lvl="0" indent="0" algn="l" rtl="0">
              <a:spcBef>
                <a:spcPts val="0"/>
              </a:spcBef>
              <a:spcAft>
                <a:spcPts val="0"/>
              </a:spcAft>
              <a:buNone/>
            </a:pPr>
            <a:r>
              <a:rPr lang="en-GB" sz="1200">
                <a:solidFill>
                  <a:schemeClr val="dk1"/>
                </a:solidFill>
              </a:rPr>
              <a:t>Letter formation- phonic sounds/tricky words </a:t>
            </a:r>
            <a:endParaRPr sz="1200">
              <a:solidFill>
                <a:schemeClr val="dk1"/>
              </a:solidFill>
            </a:endParaRPr>
          </a:p>
          <a:p>
            <a:pPr marL="0" marR="0" lvl="0" indent="0" algn="l" rtl="0">
              <a:spcBef>
                <a:spcPts val="0"/>
              </a:spcBef>
              <a:spcAft>
                <a:spcPts val="0"/>
              </a:spcAft>
              <a:buNone/>
            </a:pPr>
            <a:r>
              <a:rPr lang="en-GB" sz="1200">
                <a:solidFill>
                  <a:schemeClr val="dk1"/>
                </a:solidFill>
              </a:rPr>
              <a:t>Emergent writing- focused  and independent </a:t>
            </a:r>
            <a:endParaRPr sz="1200">
              <a:solidFill>
                <a:schemeClr val="dk1"/>
              </a:solidFill>
            </a:endParaRPr>
          </a:p>
          <a:p>
            <a:pPr marL="0" marR="0" lvl="0" indent="0" algn="l" rtl="0">
              <a:spcBef>
                <a:spcPts val="0"/>
              </a:spcBef>
              <a:spcAft>
                <a:spcPts val="0"/>
              </a:spcAft>
              <a:buNone/>
            </a:pPr>
            <a:r>
              <a:rPr lang="en-GB" sz="1200">
                <a:solidFill>
                  <a:schemeClr val="dk1"/>
                </a:solidFill>
              </a:rPr>
              <a:t>Comparison- Autumn/Winter</a:t>
            </a:r>
            <a:endParaRPr sz="1200">
              <a:solidFill>
                <a:schemeClr val="dk1"/>
              </a:solidFill>
            </a:endParaRPr>
          </a:p>
          <a:p>
            <a:pPr marL="0" marR="0" lvl="0" indent="0" algn="l" rtl="0">
              <a:spcBef>
                <a:spcPts val="0"/>
              </a:spcBef>
              <a:spcAft>
                <a:spcPts val="0"/>
              </a:spcAft>
              <a:buNone/>
            </a:pPr>
            <a:r>
              <a:rPr lang="en-GB" sz="1200">
                <a:solidFill>
                  <a:schemeClr val="dk1"/>
                </a:solidFill>
              </a:rPr>
              <a:t>If I lived in a snowglobe</a:t>
            </a:r>
            <a:endParaRPr sz="1200">
              <a:solidFill>
                <a:schemeClr val="dk1"/>
              </a:solidFill>
            </a:endParaRPr>
          </a:p>
          <a:p>
            <a:pPr marL="0" marR="0" lvl="0" indent="0" algn="l" rtl="0">
              <a:spcBef>
                <a:spcPts val="0"/>
              </a:spcBef>
              <a:spcAft>
                <a:spcPts val="0"/>
              </a:spcAft>
              <a:buNone/>
            </a:pPr>
            <a:r>
              <a:rPr lang="en-GB" sz="1200">
                <a:solidFill>
                  <a:schemeClr val="dk1"/>
                </a:solidFill>
              </a:rPr>
              <a:t>How to create a home for a Penguin/polar Bear  </a:t>
            </a:r>
            <a:endParaRPr sz="1200">
              <a:solidFill>
                <a:schemeClr val="dk1"/>
              </a:solidFill>
            </a:endParaRPr>
          </a:p>
          <a:p>
            <a:pPr marL="0" marR="0" lvl="0" indent="0" algn="l" rtl="0">
              <a:spcBef>
                <a:spcPts val="0"/>
              </a:spcBef>
              <a:spcAft>
                <a:spcPts val="0"/>
              </a:spcAft>
              <a:buNone/>
            </a:pPr>
            <a:r>
              <a:rPr lang="en-GB" sz="1200">
                <a:solidFill>
                  <a:schemeClr val="dk1"/>
                </a:solidFill>
              </a:rPr>
              <a:t>Recount- Emperor’s Egg  </a:t>
            </a:r>
            <a:endParaRPr sz="1200">
              <a:solidFill>
                <a:schemeClr val="dk1"/>
              </a:solidFil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r>
              <a:rPr lang="en-GB" sz="1200" b="1" u="sng">
                <a:solidFill>
                  <a:schemeClr val="dk1"/>
                </a:solidFill>
              </a:rPr>
              <a:t> </a:t>
            </a:r>
            <a:r>
              <a:rPr lang="en-GB" sz="1200" b="1">
                <a:solidFill>
                  <a:schemeClr val="dk1"/>
                </a:solidFill>
              </a:rPr>
              <a:t>                    Texts:</a:t>
            </a:r>
            <a:r>
              <a:rPr lang="en-GB" sz="1200" b="1">
                <a:solidFill>
                  <a:schemeClr val="dk1"/>
                </a:solidFill>
                <a:latin typeface="Calibri"/>
                <a:ea typeface="Calibri"/>
                <a:cs typeface="Calibri"/>
                <a:sym typeface="Calibri"/>
              </a:rPr>
              <a:t> </a:t>
            </a:r>
            <a:endParaRPr b="1"/>
          </a:p>
        </p:txBody>
      </p:sp>
      <p:sp>
        <p:nvSpPr>
          <p:cNvPr id="92" name="Google Shape;92;p1"/>
          <p:cNvSpPr/>
          <p:nvPr/>
        </p:nvSpPr>
        <p:spPr>
          <a:xfrm>
            <a:off x="5740250" y="2972378"/>
            <a:ext cx="279300" cy="2544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3" name="Google Shape;93;p1"/>
          <p:cNvSpPr/>
          <p:nvPr/>
        </p:nvSpPr>
        <p:spPr>
          <a:xfrm rot="-5400000">
            <a:off x="3675276" y="3425573"/>
            <a:ext cx="254523" cy="820132"/>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4" name="Google Shape;94;p1"/>
          <p:cNvSpPr/>
          <p:nvPr/>
        </p:nvSpPr>
        <p:spPr>
          <a:xfrm rot="7979631">
            <a:off x="7239851" y="4181647"/>
            <a:ext cx="255445" cy="117695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5" name="Google Shape;95;p1"/>
          <p:cNvSpPr/>
          <p:nvPr/>
        </p:nvSpPr>
        <p:spPr>
          <a:xfrm>
            <a:off x="3851375" y="1035501"/>
            <a:ext cx="4218000" cy="17829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Health and Wellbeing</a:t>
            </a:r>
            <a:endParaRPr sz="1200" b="1" u="sng">
              <a:solidFill>
                <a:schemeClr val="dk1"/>
              </a:solidFil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Jigsaw- Celebrating difference</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Talk about my own experience- snow, ice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Recognise and discuss ways that I can take care of myself- appropriate clothing for weather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Recognise ways that I can take care of others.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Explore friendship and helping others in times of need (will lead into heroes topic)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endParaRPr sz="1200" b="1">
              <a:solidFill>
                <a:schemeClr val="dk1"/>
              </a:solidFill>
              <a:latin typeface="Calibri"/>
              <a:ea typeface="Calibri"/>
              <a:cs typeface="Calibri"/>
              <a:sym typeface="Calibri"/>
            </a:endParaRPr>
          </a:p>
        </p:txBody>
      </p:sp>
      <p:sp>
        <p:nvSpPr>
          <p:cNvPr id="96" name="Google Shape;96;p1"/>
          <p:cNvSpPr/>
          <p:nvPr/>
        </p:nvSpPr>
        <p:spPr>
          <a:xfrm>
            <a:off x="591594" y="1304640"/>
            <a:ext cx="2017200" cy="702600"/>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dk1"/>
                </a:solidFill>
                <a:latin typeface="Arial"/>
                <a:ea typeface="Arial"/>
                <a:cs typeface="Arial"/>
                <a:sym typeface="Arial"/>
              </a:rPr>
              <a:t>W/C: </a:t>
            </a:r>
            <a:r>
              <a:rPr lang="en-GB" b="1">
                <a:solidFill>
                  <a:schemeClr val="dk1"/>
                </a:solidFill>
              </a:rPr>
              <a:t> 6th, 13th, 20th  January </a:t>
            </a:r>
            <a:r>
              <a:rPr lang="en-GB" sz="1400" b="1">
                <a:solidFill>
                  <a:schemeClr val="dk1"/>
                </a:solidFill>
                <a:latin typeface="Arial"/>
                <a:ea typeface="Arial"/>
                <a:cs typeface="Arial"/>
                <a:sym typeface="Arial"/>
              </a:rPr>
              <a:t>          </a:t>
            </a:r>
            <a:r>
              <a:rPr lang="en-GB" sz="1800">
                <a:solidFill>
                  <a:schemeClr val="lt1"/>
                </a:solidFill>
                <a:latin typeface="Calibri"/>
                <a:ea typeface="Calibri"/>
                <a:cs typeface="Calibri"/>
                <a:sym typeface="Calibri"/>
              </a:rPr>
              <a:t>:</a:t>
            </a:r>
            <a:endParaRPr/>
          </a:p>
        </p:txBody>
      </p:sp>
      <p:sp>
        <p:nvSpPr>
          <p:cNvPr id="97" name="Google Shape;97;p1"/>
          <p:cNvSpPr/>
          <p:nvPr/>
        </p:nvSpPr>
        <p:spPr>
          <a:xfrm rot="5400000">
            <a:off x="7515564" y="3103666"/>
            <a:ext cx="254400" cy="8202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8" name="Google Shape;98;p1"/>
          <p:cNvSpPr/>
          <p:nvPr/>
        </p:nvSpPr>
        <p:spPr>
          <a:xfrm rot="10800000">
            <a:off x="5745654" y="4586630"/>
            <a:ext cx="279424" cy="700783"/>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99" name="Google Shape;99;p1"/>
          <p:cNvPicPr preferRelativeResize="0"/>
          <p:nvPr/>
        </p:nvPicPr>
        <p:blipFill rotWithShape="1">
          <a:blip r:embed="rId4">
            <a:alphaModFix/>
          </a:blip>
          <a:srcRect/>
          <a:stretch/>
        </p:blipFill>
        <p:spPr>
          <a:xfrm>
            <a:off x="1002318" y="43149"/>
            <a:ext cx="913745" cy="1062597"/>
          </a:xfrm>
          <a:prstGeom prst="rect">
            <a:avLst/>
          </a:prstGeom>
          <a:noFill/>
          <a:ln>
            <a:noFill/>
          </a:ln>
        </p:spPr>
      </p:pic>
      <p:pic>
        <p:nvPicPr>
          <p:cNvPr id="100" name="Google Shape;100;p1"/>
          <p:cNvPicPr preferRelativeResize="0"/>
          <p:nvPr/>
        </p:nvPicPr>
        <p:blipFill>
          <a:blip r:embed="rId5">
            <a:alphaModFix/>
          </a:blip>
          <a:stretch>
            <a:fillRect/>
          </a:stretch>
        </p:blipFill>
        <p:spPr>
          <a:xfrm>
            <a:off x="3215325" y="4239425"/>
            <a:ext cx="1371124" cy="1310325"/>
          </a:xfrm>
          <a:prstGeom prst="rect">
            <a:avLst/>
          </a:prstGeom>
          <a:noFill/>
          <a:ln>
            <a:noFill/>
          </a:ln>
        </p:spPr>
      </p:pic>
      <p:pic>
        <p:nvPicPr>
          <p:cNvPr id="101" name="Google Shape;101;p1"/>
          <p:cNvPicPr preferRelativeResize="0"/>
          <p:nvPr/>
        </p:nvPicPr>
        <p:blipFill rotWithShape="1">
          <a:blip r:embed="rId6">
            <a:alphaModFix/>
          </a:blip>
          <a:srcRect l="-26830" r="26830"/>
          <a:stretch/>
        </p:blipFill>
        <p:spPr>
          <a:xfrm>
            <a:off x="2853067" y="5894900"/>
            <a:ext cx="1247031" cy="1171676"/>
          </a:xfrm>
          <a:prstGeom prst="rect">
            <a:avLst/>
          </a:prstGeom>
          <a:noFill/>
          <a:ln>
            <a:noFill/>
          </a:ln>
        </p:spPr>
      </p:pic>
      <p:pic>
        <p:nvPicPr>
          <p:cNvPr id="102" name="Google Shape;102;p1"/>
          <p:cNvPicPr preferRelativeResize="0"/>
          <p:nvPr/>
        </p:nvPicPr>
        <p:blipFill>
          <a:blip r:embed="rId7">
            <a:alphaModFix/>
          </a:blip>
          <a:stretch>
            <a:fillRect/>
          </a:stretch>
        </p:blipFill>
        <p:spPr>
          <a:xfrm>
            <a:off x="10774300" y="5134790"/>
            <a:ext cx="1631625" cy="1638909"/>
          </a:xfrm>
          <a:prstGeom prst="rect">
            <a:avLst/>
          </a:prstGeom>
          <a:noFill/>
          <a:ln>
            <a:noFill/>
          </a:ln>
        </p:spPr>
      </p:pic>
      <p:pic>
        <p:nvPicPr>
          <p:cNvPr id="103" name="Google Shape;103;p1"/>
          <p:cNvPicPr preferRelativeResize="0"/>
          <p:nvPr/>
        </p:nvPicPr>
        <p:blipFill>
          <a:blip r:embed="rId8">
            <a:alphaModFix/>
          </a:blip>
          <a:stretch>
            <a:fillRect/>
          </a:stretch>
        </p:blipFill>
        <p:spPr>
          <a:xfrm>
            <a:off x="8940338" y="5154198"/>
            <a:ext cx="1712830" cy="1782900"/>
          </a:xfrm>
          <a:prstGeom prst="rect">
            <a:avLst/>
          </a:prstGeom>
          <a:noFill/>
          <a:ln>
            <a:noFill/>
          </a:ln>
        </p:spPr>
      </p:pic>
      <p:pic>
        <p:nvPicPr>
          <p:cNvPr id="104" name="Google Shape;104;p1"/>
          <p:cNvPicPr preferRelativeResize="0"/>
          <p:nvPr/>
        </p:nvPicPr>
        <p:blipFill>
          <a:blip r:embed="rId9">
            <a:alphaModFix/>
          </a:blip>
          <a:stretch>
            <a:fillRect/>
          </a:stretch>
        </p:blipFill>
        <p:spPr>
          <a:xfrm>
            <a:off x="3392475" y="2550582"/>
            <a:ext cx="1371125" cy="109799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3"/>
          <p:cNvSpPr txBox="1"/>
          <p:nvPr/>
        </p:nvSpPr>
        <p:spPr>
          <a:xfrm>
            <a:off x="2059388" y="389800"/>
            <a:ext cx="8037600" cy="36930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Topic Title: </a:t>
            </a:r>
            <a:r>
              <a:rPr lang="en-GB" sz="1800">
                <a:solidFill>
                  <a:schemeClr val="dk1"/>
                </a:solidFill>
              </a:rPr>
              <a:t>New Beginnings/Celebrations </a:t>
            </a:r>
            <a:r>
              <a:rPr lang="en-GB" sz="1800" b="1">
                <a:solidFill>
                  <a:schemeClr val="dk1"/>
                </a:solidFill>
                <a:latin typeface="Arial"/>
                <a:ea typeface="Arial"/>
                <a:cs typeface="Arial"/>
                <a:sym typeface="Arial"/>
              </a:rPr>
              <a:t>Term: </a:t>
            </a:r>
            <a:r>
              <a:rPr lang="en-GB" sz="1800">
                <a:solidFill>
                  <a:schemeClr val="dk1"/>
                </a:solidFill>
              </a:rPr>
              <a:t>Spring</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Class: </a:t>
            </a:r>
            <a:r>
              <a:rPr lang="en-GB" sz="1800">
                <a:solidFill>
                  <a:schemeClr val="dk1"/>
                </a:solidFill>
              </a:rPr>
              <a:t>N/R/Y1  RW </a:t>
            </a:r>
            <a:endParaRPr/>
          </a:p>
        </p:txBody>
      </p:sp>
      <p:sp>
        <p:nvSpPr>
          <p:cNvPr id="110" name="Google Shape;110;p3"/>
          <p:cNvSpPr/>
          <p:nvPr/>
        </p:nvSpPr>
        <p:spPr>
          <a:xfrm>
            <a:off x="4501788" y="3540762"/>
            <a:ext cx="2705400" cy="1432800"/>
          </a:xfrm>
          <a:prstGeom prst="ellipse">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1">
                <a:solidFill>
                  <a:schemeClr val="dk1"/>
                </a:solidFill>
              </a:rPr>
              <a:t>How do people celebrate new beginnings?  </a:t>
            </a:r>
            <a:endParaRPr b="1"/>
          </a:p>
        </p:txBody>
      </p:sp>
      <p:sp>
        <p:nvSpPr>
          <p:cNvPr id="111" name="Google Shape;111;p3"/>
          <p:cNvSpPr/>
          <p:nvPr/>
        </p:nvSpPr>
        <p:spPr>
          <a:xfrm>
            <a:off x="8580275" y="2884801"/>
            <a:ext cx="2347200" cy="23799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Maths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b="1" u="sng">
                <a:solidFill>
                  <a:schemeClr val="dk1"/>
                </a:solidFill>
                <a:latin typeface="Arial"/>
                <a:ea typeface="Arial"/>
                <a:cs typeface="Arial"/>
                <a:sym typeface="Arial"/>
              </a:rPr>
              <a:t> </a:t>
            </a:r>
            <a:r>
              <a:rPr lang="en-GB" sz="1200">
                <a:solidFill>
                  <a:schemeClr val="dk1"/>
                </a:solidFill>
                <a:latin typeface="Calibri"/>
                <a:ea typeface="Calibri"/>
                <a:cs typeface="Calibri"/>
                <a:sym typeface="Calibri"/>
              </a:rPr>
              <a:t>Data Handling: graphs of favourite Chinese food flavours. Comparing the sizes of the animals in the story. Tangrams and tessellation.</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  Counting and sorting Chinese items Use the animals in the story to create number sentences and calculations to solve</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Ordinal Numbers </a:t>
            </a:r>
            <a:endParaRPr sz="1200">
              <a:solidFill>
                <a:schemeClr val="dk1"/>
              </a:solidFill>
              <a:latin typeface="Calibri"/>
              <a:ea typeface="Calibri"/>
              <a:cs typeface="Calibri"/>
              <a:sym typeface="Calibri"/>
            </a:endParaRPr>
          </a:p>
        </p:txBody>
      </p:sp>
      <p:sp>
        <p:nvSpPr>
          <p:cNvPr id="112" name="Google Shape;112;p3"/>
          <p:cNvSpPr/>
          <p:nvPr/>
        </p:nvSpPr>
        <p:spPr>
          <a:xfrm>
            <a:off x="7885101" y="5323250"/>
            <a:ext cx="31515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Humanities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800">
                <a:solidFill>
                  <a:schemeClr val="dk1"/>
                </a:solidFill>
                <a:latin typeface="Calibri"/>
                <a:ea typeface="Calibri"/>
                <a:cs typeface="Calibri"/>
                <a:sym typeface="Calibri"/>
              </a:rPr>
              <a:t> </a:t>
            </a:r>
            <a:r>
              <a:rPr lang="en-GB" sz="1200">
                <a:solidFill>
                  <a:schemeClr val="dk1"/>
                </a:solidFill>
                <a:latin typeface="Calibri"/>
                <a:ea typeface="Calibri"/>
                <a:cs typeface="Calibri"/>
                <a:sym typeface="Calibri"/>
              </a:rPr>
              <a:t>Begin to understand their location on a world map. Find China on the globe. Are we near? Are we far? How might we travel there? Compare geographical features </a:t>
            </a:r>
            <a:endParaRPr sz="800"/>
          </a:p>
        </p:txBody>
      </p:sp>
      <p:pic>
        <p:nvPicPr>
          <p:cNvPr id="113" name="Google Shape;113;p3"/>
          <p:cNvPicPr preferRelativeResize="0"/>
          <p:nvPr/>
        </p:nvPicPr>
        <p:blipFill rotWithShape="1">
          <a:blip r:embed="rId3">
            <a:alphaModFix/>
          </a:blip>
          <a:srcRect/>
          <a:stretch/>
        </p:blipFill>
        <p:spPr>
          <a:xfrm>
            <a:off x="10240303" y="135606"/>
            <a:ext cx="1109568" cy="1072989"/>
          </a:xfrm>
          <a:prstGeom prst="rect">
            <a:avLst/>
          </a:prstGeom>
          <a:noFill/>
          <a:ln>
            <a:noFill/>
          </a:ln>
        </p:spPr>
      </p:pic>
      <p:sp>
        <p:nvSpPr>
          <p:cNvPr id="114" name="Google Shape;114;p3"/>
          <p:cNvSpPr/>
          <p:nvPr/>
        </p:nvSpPr>
        <p:spPr>
          <a:xfrm>
            <a:off x="8381269" y="1324303"/>
            <a:ext cx="34338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Expressive Arts</a:t>
            </a: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Junk modelling chinese dragon-collaborative</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Red Envelopes- giving to others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Chinese dragon dance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p:txBody>
      </p:sp>
      <p:sp>
        <p:nvSpPr>
          <p:cNvPr id="115" name="Google Shape;115;p3"/>
          <p:cNvSpPr/>
          <p:nvPr/>
        </p:nvSpPr>
        <p:spPr>
          <a:xfrm>
            <a:off x="230950" y="1979325"/>
            <a:ext cx="2955300" cy="33081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Language and Literacy</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Oracy:</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Twinkl phonics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CVC word building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Talk about my own celebrations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Retell the story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Reading:</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Reading Chinese new year books- compare different ones </a:t>
            </a:r>
            <a:endParaRPr>
              <a:latin typeface="Calibri"/>
              <a:ea typeface="Calibri"/>
              <a:cs typeface="Calibri"/>
              <a:sym typeface="Calibri"/>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Writing:</a:t>
            </a:r>
            <a:endParaRPr/>
          </a:p>
          <a:p>
            <a:pPr marL="0" marR="0" lvl="0" indent="0" algn="l" rtl="0">
              <a:spcBef>
                <a:spcPts val="0"/>
              </a:spcBef>
              <a:spcAft>
                <a:spcPts val="0"/>
              </a:spcAft>
              <a:buNone/>
            </a:pPr>
            <a:r>
              <a:rPr lang="en-GB" sz="1200">
                <a:solidFill>
                  <a:schemeClr val="dk1"/>
                </a:solidFill>
              </a:rPr>
              <a:t>Make marks- chinese lettering </a:t>
            </a:r>
            <a:endParaRPr sz="1200">
              <a:solidFill>
                <a:schemeClr val="dk1"/>
              </a:solidFill>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Ongoing developmental writing linked to re telling a story.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Write about one of the animals in the New Year Story.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Captions Labels Illustrations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Twinkl Phonics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Texts:</a:t>
            </a:r>
            <a:r>
              <a:rPr lang="en-GB" sz="1200">
                <a:solidFill>
                  <a:schemeClr val="dk1"/>
                </a:solidFill>
                <a:latin typeface="Calibri"/>
                <a:ea typeface="Calibri"/>
                <a:cs typeface="Calibri"/>
                <a:sym typeface="Calibri"/>
              </a:rPr>
              <a:t> </a:t>
            </a:r>
            <a:endParaRPr/>
          </a:p>
        </p:txBody>
      </p:sp>
      <p:sp>
        <p:nvSpPr>
          <p:cNvPr id="116" name="Google Shape;116;p3"/>
          <p:cNvSpPr/>
          <p:nvPr/>
        </p:nvSpPr>
        <p:spPr>
          <a:xfrm>
            <a:off x="5743550" y="3138999"/>
            <a:ext cx="279300" cy="4467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3"/>
          <p:cNvSpPr/>
          <p:nvPr/>
        </p:nvSpPr>
        <p:spPr>
          <a:xfrm rot="-5400000">
            <a:off x="3831376" y="3269600"/>
            <a:ext cx="254400" cy="1132200"/>
          </a:xfrm>
          <a:prstGeom prst="upArrow">
            <a:avLst>
              <a:gd name="adj1" fmla="val 66918"/>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8" name="Google Shape;118;p3"/>
          <p:cNvSpPr/>
          <p:nvPr/>
        </p:nvSpPr>
        <p:spPr>
          <a:xfrm rot="7980127">
            <a:off x="7596815" y="4344495"/>
            <a:ext cx="255562" cy="1176999"/>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9" name="Google Shape;119;p3"/>
          <p:cNvSpPr/>
          <p:nvPr/>
        </p:nvSpPr>
        <p:spPr>
          <a:xfrm>
            <a:off x="3774275" y="759100"/>
            <a:ext cx="4218000" cy="23799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Health and Wellbeing</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Recognise new beginnings- new year resolutions/celebrations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Food tasting- noodles, fortune cookies.  Discuss what types of food we eat for celebrations e.g. birthdays, Christmas etc.</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b="1" u="sng">
                <a:solidFill>
                  <a:schemeClr val="dk1"/>
                </a:solidFill>
                <a:latin typeface="Calibri"/>
                <a:ea typeface="Calibri"/>
                <a:cs typeface="Calibri"/>
                <a:sym typeface="Calibri"/>
              </a:rPr>
              <a:t> </a:t>
            </a:r>
            <a:r>
              <a:rPr lang="en-GB" sz="1200">
                <a:solidFill>
                  <a:schemeClr val="dk1"/>
                </a:solidFill>
                <a:latin typeface="Calibri"/>
                <a:ea typeface="Calibri"/>
                <a:cs typeface="Calibri"/>
                <a:sym typeface="Calibri"/>
              </a:rPr>
              <a:t>Working with partners to create collaborative art work  Taking turns and working with others.   Self-Confidence and self-awareness  Begin to express their own opinions with increasing confidence  Are the children confident to try new activities?  Managing feelings and behavior  The children will work as part of a group   Begin to talk about how they and others show feelings</a:t>
            </a:r>
            <a:endParaRPr/>
          </a:p>
        </p:txBody>
      </p:sp>
      <p:sp>
        <p:nvSpPr>
          <p:cNvPr id="120" name="Google Shape;120;p3"/>
          <p:cNvSpPr/>
          <p:nvPr/>
        </p:nvSpPr>
        <p:spPr>
          <a:xfrm>
            <a:off x="622169" y="1162740"/>
            <a:ext cx="2017336" cy="702598"/>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dk1"/>
                </a:solidFill>
                <a:latin typeface="Arial"/>
                <a:ea typeface="Arial"/>
                <a:cs typeface="Arial"/>
                <a:sym typeface="Arial"/>
              </a:rPr>
              <a:t>W/C: 27th January and 3rd February             </a:t>
            </a:r>
            <a:r>
              <a:rPr lang="en-GB" sz="1800">
                <a:solidFill>
                  <a:schemeClr val="lt1"/>
                </a:solidFill>
                <a:latin typeface="Calibri"/>
                <a:ea typeface="Calibri"/>
                <a:cs typeface="Calibri"/>
                <a:sym typeface="Calibri"/>
              </a:rPr>
              <a:t>:</a:t>
            </a:r>
            <a:endParaRPr/>
          </a:p>
        </p:txBody>
      </p:sp>
      <p:sp>
        <p:nvSpPr>
          <p:cNvPr id="121" name="Google Shape;121;p3"/>
          <p:cNvSpPr/>
          <p:nvPr/>
        </p:nvSpPr>
        <p:spPr>
          <a:xfrm rot="5400000">
            <a:off x="7490038" y="3664591"/>
            <a:ext cx="254400" cy="8202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2" name="Google Shape;122;p3"/>
          <p:cNvSpPr/>
          <p:nvPr/>
        </p:nvSpPr>
        <p:spPr>
          <a:xfrm rot="2931504">
            <a:off x="7337639" y="2925343"/>
            <a:ext cx="255349" cy="1176983"/>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3" name="Google Shape;123;p3"/>
          <p:cNvPicPr preferRelativeResize="0"/>
          <p:nvPr/>
        </p:nvPicPr>
        <p:blipFill rotWithShape="1">
          <a:blip r:embed="rId4">
            <a:alphaModFix/>
          </a:blip>
          <a:srcRect/>
          <a:stretch/>
        </p:blipFill>
        <p:spPr>
          <a:xfrm>
            <a:off x="1002318" y="43149"/>
            <a:ext cx="913745" cy="1062597"/>
          </a:xfrm>
          <a:prstGeom prst="rect">
            <a:avLst/>
          </a:prstGeom>
          <a:noFill/>
          <a:ln>
            <a:noFill/>
          </a:ln>
        </p:spPr>
      </p:pic>
      <p:pic>
        <p:nvPicPr>
          <p:cNvPr id="124" name="Google Shape;124;p3"/>
          <p:cNvPicPr preferRelativeResize="0"/>
          <p:nvPr/>
        </p:nvPicPr>
        <p:blipFill>
          <a:blip r:embed="rId5">
            <a:alphaModFix/>
          </a:blip>
          <a:stretch>
            <a:fillRect/>
          </a:stretch>
        </p:blipFill>
        <p:spPr>
          <a:xfrm>
            <a:off x="152400" y="5287425"/>
            <a:ext cx="2865575" cy="1585175"/>
          </a:xfrm>
          <a:prstGeom prst="rect">
            <a:avLst/>
          </a:prstGeom>
          <a:noFill/>
          <a:ln>
            <a:noFill/>
          </a:ln>
        </p:spPr>
      </p:pic>
      <p:sp>
        <p:nvSpPr>
          <p:cNvPr id="125" name="Google Shape;125;p3"/>
          <p:cNvSpPr txBox="1"/>
          <p:nvPr/>
        </p:nvSpPr>
        <p:spPr>
          <a:xfrm>
            <a:off x="3186250" y="5287425"/>
            <a:ext cx="30000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solidFill>
                  <a:schemeClr val="hlink"/>
                </a:solidFill>
                <a:hlinkClick r:id="rId6"/>
              </a:rPr>
              <a:t>https://www.bbc.co.uk/cbeebies/watch/chinese-new-year</a:t>
            </a:r>
            <a:r>
              <a:rPr lang="en-GB"/>
              <a:t> </a:t>
            </a:r>
            <a:endParaRPr/>
          </a:p>
        </p:txBody>
      </p:sp>
      <p:pic>
        <p:nvPicPr>
          <p:cNvPr id="126" name="Google Shape;126;p3"/>
          <p:cNvPicPr preferRelativeResize="0"/>
          <p:nvPr/>
        </p:nvPicPr>
        <p:blipFill>
          <a:blip r:embed="rId7">
            <a:alphaModFix/>
          </a:blip>
          <a:stretch>
            <a:fillRect/>
          </a:stretch>
        </p:blipFill>
        <p:spPr>
          <a:xfrm>
            <a:off x="6354525" y="5253050"/>
            <a:ext cx="1253499" cy="1585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
          <p:cNvSpPr txBox="1"/>
          <p:nvPr/>
        </p:nvSpPr>
        <p:spPr>
          <a:xfrm>
            <a:off x="2019726" y="487450"/>
            <a:ext cx="8220600" cy="36930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Topic Title:  </a:t>
            </a:r>
            <a:r>
              <a:rPr lang="en-GB" sz="1800">
                <a:solidFill>
                  <a:schemeClr val="dk1"/>
                </a:solidFill>
              </a:rPr>
              <a:t>Heroes/People who help us </a:t>
            </a:r>
            <a:r>
              <a:rPr lang="en-GB" sz="1800" b="1">
                <a:solidFill>
                  <a:schemeClr val="dk1"/>
                </a:solidFill>
                <a:latin typeface="Arial"/>
                <a:ea typeface="Arial"/>
                <a:cs typeface="Arial"/>
                <a:sym typeface="Arial"/>
              </a:rPr>
              <a:t>Term: </a:t>
            </a:r>
            <a:r>
              <a:rPr lang="en-GB" sz="1800">
                <a:solidFill>
                  <a:schemeClr val="dk1"/>
                </a:solidFill>
              </a:rPr>
              <a:t>Spring</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Class: </a:t>
            </a:r>
            <a:r>
              <a:rPr lang="en-GB" sz="1800">
                <a:solidFill>
                  <a:schemeClr val="dk1"/>
                </a:solidFill>
              </a:rPr>
              <a:t>N/R/Y1  RW</a:t>
            </a:r>
            <a:r>
              <a:rPr lang="en-GB" sz="1800" b="1">
                <a:solidFill>
                  <a:schemeClr val="dk1"/>
                </a:solidFill>
                <a:latin typeface="Arial"/>
                <a:ea typeface="Arial"/>
                <a:cs typeface="Arial"/>
                <a:sym typeface="Arial"/>
              </a:rPr>
              <a:t> </a:t>
            </a:r>
            <a:endParaRPr/>
          </a:p>
        </p:txBody>
      </p:sp>
      <p:sp>
        <p:nvSpPr>
          <p:cNvPr id="132" name="Google Shape;132;p2"/>
          <p:cNvSpPr/>
          <p:nvPr/>
        </p:nvSpPr>
        <p:spPr>
          <a:xfrm>
            <a:off x="4527222" y="3240602"/>
            <a:ext cx="2705493" cy="1310326"/>
          </a:xfrm>
          <a:prstGeom prst="ellipse">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1">
                <a:solidFill>
                  <a:schemeClr val="dk1"/>
                </a:solidFill>
              </a:rPr>
              <a:t>What is a Hero?</a:t>
            </a:r>
            <a:endParaRPr/>
          </a:p>
        </p:txBody>
      </p:sp>
      <p:sp>
        <p:nvSpPr>
          <p:cNvPr id="133" name="Google Shape;133;p2"/>
          <p:cNvSpPr/>
          <p:nvPr/>
        </p:nvSpPr>
        <p:spPr>
          <a:xfrm>
            <a:off x="7908301" y="5264835"/>
            <a:ext cx="2347274" cy="1444658"/>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Maths </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endParaRPr sz="1200" b="1" u="sng">
              <a:solidFill>
                <a:schemeClr val="dk1"/>
              </a:solidFil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Addition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Subtraction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b="1" u="sng">
                <a:solidFill>
                  <a:schemeClr val="dk1"/>
                </a:solidFill>
                <a:latin typeface="Arial"/>
                <a:ea typeface="Arial"/>
                <a:cs typeface="Arial"/>
                <a:sym typeface="Arial"/>
              </a:rPr>
              <a:t> </a:t>
            </a:r>
            <a:endParaRPr/>
          </a:p>
        </p:txBody>
      </p:sp>
      <p:sp>
        <p:nvSpPr>
          <p:cNvPr id="134" name="Google Shape;134;p2"/>
          <p:cNvSpPr/>
          <p:nvPr/>
        </p:nvSpPr>
        <p:spPr>
          <a:xfrm>
            <a:off x="4659450" y="5309578"/>
            <a:ext cx="2347200" cy="17907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Humanities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800">
                <a:solidFill>
                  <a:schemeClr val="dk1"/>
                </a:solidFill>
                <a:latin typeface="Calibri"/>
                <a:ea typeface="Calibri"/>
                <a:cs typeface="Calibri"/>
                <a:sym typeface="Calibri"/>
              </a:rPr>
              <a:t> </a:t>
            </a:r>
            <a:r>
              <a:rPr lang="en-GB" sz="800"/>
              <a:t>·</a:t>
            </a:r>
            <a:r>
              <a:rPr lang="en-GB" sz="700">
                <a:latin typeface="Times New Roman"/>
                <a:ea typeface="Times New Roman"/>
                <a:cs typeface="Times New Roman"/>
                <a:sym typeface="Times New Roman"/>
              </a:rPr>
              <a:t>    </a:t>
            </a:r>
            <a:r>
              <a:rPr lang="en-GB" sz="800"/>
              <a:t>Take the children to see where different people who help us work. For example, to a post office, fire station or library.</a:t>
            </a:r>
            <a:endParaRPr sz="800"/>
          </a:p>
          <a:p>
            <a:pPr marL="0" marR="0" lvl="0" indent="0" algn="ctr" rtl="0">
              <a:spcBef>
                <a:spcPts val="0"/>
              </a:spcBef>
              <a:spcAft>
                <a:spcPts val="0"/>
              </a:spcAft>
              <a:buNone/>
            </a:pPr>
            <a:endParaRPr sz="800"/>
          </a:p>
          <a:p>
            <a:pPr marL="0" lvl="0" indent="0" algn="l" rtl="0">
              <a:lnSpc>
                <a:spcPct val="115000"/>
              </a:lnSpc>
              <a:spcBef>
                <a:spcPts val="1200"/>
              </a:spcBef>
              <a:spcAft>
                <a:spcPts val="0"/>
              </a:spcAft>
              <a:buNone/>
            </a:pPr>
            <a:r>
              <a:rPr lang="en-GB" sz="800"/>
              <a:t>·</a:t>
            </a:r>
            <a:r>
              <a:rPr lang="en-GB" sz="700">
                <a:latin typeface="Times New Roman"/>
                <a:ea typeface="Times New Roman"/>
                <a:cs typeface="Times New Roman"/>
                <a:sym typeface="Times New Roman"/>
              </a:rPr>
              <a:t>    </a:t>
            </a:r>
            <a:r>
              <a:rPr lang="en-GB" sz="800"/>
              <a:t>If any child has a family member who works in a profession who helps others, encourage them to share photos and talk about the job their family member does.</a:t>
            </a:r>
            <a:endParaRPr sz="800"/>
          </a:p>
          <a:p>
            <a:pPr marL="0" marR="0" lvl="0" indent="0" algn="ctr" rtl="0">
              <a:spcBef>
                <a:spcPts val="1200"/>
              </a:spcBef>
              <a:spcAft>
                <a:spcPts val="0"/>
              </a:spcAft>
              <a:buNone/>
            </a:pPr>
            <a:endParaRPr sz="800"/>
          </a:p>
          <a:p>
            <a:pPr marL="0" marR="0" lvl="0" indent="0" algn="ctr" rtl="0">
              <a:spcBef>
                <a:spcPts val="0"/>
              </a:spcBef>
              <a:spcAft>
                <a:spcPts val="0"/>
              </a:spcAft>
              <a:buNone/>
            </a:pPr>
            <a:r>
              <a:rPr lang="en-GB" sz="1800">
                <a:solidFill>
                  <a:schemeClr val="dk1"/>
                </a:solidFill>
                <a:latin typeface="Calibri"/>
                <a:ea typeface="Calibri"/>
                <a:cs typeface="Calibri"/>
                <a:sym typeface="Calibri"/>
              </a:rPr>
              <a:t> </a:t>
            </a:r>
            <a:endParaRPr/>
          </a:p>
        </p:txBody>
      </p:sp>
      <p:pic>
        <p:nvPicPr>
          <p:cNvPr id="135" name="Google Shape;135;p2"/>
          <p:cNvPicPr preferRelativeResize="0"/>
          <p:nvPr/>
        </p:nvPicPr>
        <p:blipFill rotWithShape="1">
          <a:blip r:embed="rId3">
            <a:alphaModFix/>
          </a:blip>
          <a:srcRect/>
          <a:stretch/>
        </p:blipFill>
        <p:spPr>
          <a:xfrm>
            <a:off x="10240303" y="135606"/>
            <a:ext cx="1109568" cy="1072989"/>
          </a:xfrm>
          <a:prstGeom prst="rect">
            <a:avLst/>
          </a:prstGeom>
          <a:noFill/>
          <a:ln>
            <a:noFill/>
          </a:ln>
        </p:spPr>
      </p:pic>
      <p:sp>
        <p:nvSpPr>
          <p:cNvPr id="136" name="Google Shape;136;p2"/>
          <p:cNvSpPr/>
          <p:nvPr/>
        </p:nvSpPr>
        <p:spPr>
          <a:xfrm>
            <a:off x="8555044" y="3510915"/>
            <a:ext cx="34338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Expressive Arts</a:t>
            </a: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800">
                <a:solidFill>
                  <a:srgbClr val="1C1C1C"/>
                </a:solidFill>
              </a:rPr>
              <a:t>Provide the children with a variety of different materials to explore. Ask them to decide which material they would use if they were going to create an outfit for a hero</a:t>
            </a:r>
            <a:endParaRPr sz="800">
              <a:solidFill>
                <a:srgbClr val="1C1C1C"/>
              </a:solidFill>
            </a:endParaRPr>
          </a:p>
          <a:p>
            <a:pPr marL="0" lvl="0" indent="0" algn="l" rtl="0">
              <a:lnSpc>
                <a:spcPct val="115000"/>
              </a:lnSpc>
              <a:spcBef>
                <a:spcPts val="1200"/>
              </a:spcBef>
              <a:spcAft>
                <a:spcPts val="0"/>
              </a:spcAft>
              <a:buNone/>
            </a:pPr>
            <a:r>
              <a:rPr lang="en-GB" sz="800"/>
              <a:t>·Cut large emergency vehicle shapes out of card. Can the children plan and then design a new look for emergency vehicles? They could use paints, collage and different materials.</a:t>
            </a:r>
            <a:endParaRPr sz="800"/>
          </a:p>
          <a:p>
            <a:pPr marL="0" marR="0" lvl="0" indent="0" algn="ctr" rtl="0">
              <a:spcBef>
                <a:spcPts val="1200"/>
              </a:spcBef>
              <a:spcAft>
                <a:spcPts val="0"/>
              </a:spcAft>
              <a:buNone/>
            </a:pPr>
            <a:endParaRPr sz="800">
              <a:solidFill>
                <a:srgbClr val="1C1C1C"/>
              </a:solidFill>
            </a:endParaRPr>
          </a:p>
        </p:txBody>
      </p:sp>
      <p:sp>
        <p:nvSpPr>
          <p:cNvPr id="137" name="Google Shape;137;p2"/>
          <p:cNvSpPr/>
          <p:nvPr/>
        </p:nvSpPr>
        <p:spPr>
          <a:xfrm>
            <a:off x="230956" y="1979326"/>
            <a:ext cx="2955304" cy="3069005"/>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Language and Literacy</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Oracy:</a:t>
            </a:r>
            <a:endParaRPr sz="1200" b="1" u="sng">
              <a:solidFill>
                <a:schemeClr val="dk1"/>
              </a:solidFill>
            </a:endParaRPr>
          </a:p>
          <a:p>
            <a:pPr marL="0" marR="0" lvl="0" indent="0" algn="l" rtl="0">
              <a:spcBef>
                <a:spcPts val="0"/>
              </a:spcBef>
              <a:spcAft>
                <a:spcPts val="0"/>
              </a:spcAft>
              <a:buNone/>
            </a:pPr>
            <a:r>
              <a:rPr lang="en-GB" sz="1200">
                <a:solidFill>
                  <a:schemeClr val="dk1"/>
                </a:solidFill>
              </a:rPr>
              <a:t>Talk about my own experiences </a:t>
            </a:r>
            <a:endParaRPr sz="1200">
              <a:solidFill>
                <a:schemeClr val="dk1"/>
              </a:solidFill>
            </a:endParaRPr>
          </a:p>
          <a:p>
            <a:pPr marL="0" marR="0" lvl="0" indent="0" algn="l" rtl="0">
              <a:spcBef>
                <a:spcPts val="0"/>
              </a:spcBef>
              <a:spcAft>
                <a:spcPts val="0"/>
              </a:spcAft>
              <a:buNone/>
            </a:pPr>
            <a:r>
              <a:rPr lang="en-GB" sz="1200">
                <a:solidFill>
                  <a:schemeClr val="dk1"/>
                </a:solidFill>
              </a:rPr>
              <a:t>Discussion </a:t>
            </a:r>
            <a:endParaRPr sz="1200">
              <a:solidFill>
                <a:schemeClr val="dk1"/>
              </a:solidFil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Reading:</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Topical texts linked to people who help us/heroes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Twinkl Phonics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CVC words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Writing:</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How to help……</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Evil Pea- wanted poster </a:t>
            </a: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Texts:</a:t>
            </a:r>
            <a:r>
              <a:rPr lang="en-GB" sz="1200">
                <a:solidFill>
                  <a:schemeClr val="dk1"/>
                </a:solidFill>
                <a:latin typeface="Calibri"/>
                <a:ea typeface="Calibri"/>
                <a:cs typeface="Calibri"/>
                <a:sym typeface="Calibri"/>
              </a:rPr>
              <a:t> </a:t>
            </a:r>
            <a:endParaRPr/>
          </a:p>
        </p:txBody>
      </p:sp>
      <p:sp>
        <p:nvSpPr>
          <p:cNvPr id="138" name="Google Shape;138;p2"/>
          <p:cNvSpPr/>
          <p:nvPr/>
        </p:nvSpPr>
        <p:spPr>
          <a:xfrm>
            <a:off x="5740256" y="2526122"/>
            <a:ext cx="279424" cy="700783"/>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9" name="Google Shape;139;p2"/>
          <p:cNvSpPr/>
          <p:nvPr/>
        </p:nvSpPr>
        <p:spPr>
          <a:xfrm rot="-5400000">
            <a:off x="3675276" y="3425573"/>
            <a:ext cx="254523" cy="820132"/>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0" name="Google Shape;140;p2"/>
          <p:cNvSpPr/>
          <p:nvPr/>
        </p:nvSpPr>
        <p:spPr>
          <a:xfrm rot="7979631">
            <a:off x="7239851" y="4181647"/>
            <a:ext cx="255445" cy="117695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2"/>
          <p:cNvSpPr/>
          <p:nvPr/>
        </p:nvSpPr>
        <p:spPr>
          <a:xfrm>
            <a:off x="3851375" y="1035496"/>
            <a:ext cx="4217969" cy="1432772"/>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Health and Wellbeing</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Talk about and recognise ways in which people help me and ways in which I help others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Explore the qualities of a good helper </a:t>
            </a:r>
            <a:r>
              <a:rPr lang="en-GB" sz="1200" b="1" u="sng">
                <a:solidFill>
                  <a:schemeClr val="dk1"/>
                </a:solidFill>
                <a:latin typeface="Calibri"/>
                <a:ea typeface="Calibri"/>
                <a:cs typeface="Calibri"/>
                <a:sym typeface="Calibri"/>
              </a:rPr>
              <a:t> </a:t>
            </a:r>
            <a:endParaRPr/>
          </a:p>
        </p:txBody>
      </p:sp>
      <p:sp>
        <p:nvSpPr>
          <p:cNvPr id="142" name="Google Shape;142;p2"/>
          <p:cNvSpPr/>
          <p:nvPr/>
        </p:nvSpPr>
        <p:spPr>
          <a:xfrm>
            <a:off x="622169" y="1162740"/>
            <a:ext cx="2017336" cy="702598"/>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dk1"/>
                </a:solidFill>
                <a:latin typeface="Arial"/>
                <a:ea typeface="Arial"/>
                <a:cs typeface="Arial"/>
                <a:sym typeface="Arial"/>
              </a:rPr>
              <a:t>W/C: 10th and 17th February             </a:t>
            </a:r>
            <a:r>
              <a:rPr lang="en-GB" sz="1800">
                <a:solidFill>
                  <a:schemeClr val="lt1"/>
                </a:solidFill>
                <a:latin typeface="Calibri"/>
                <a:ea typeface="Calibri"/>
                <a:cs typeface="Calibri"/>
                <a:sym typeface="Calibri"/>
              </a:rPr>
              <a:t>:</a:t>
            </a:r>
            <a:endParaRPr/>
          </a:p>
        </p:txBody>
      </p:sp>
      <p:sp>
        <p:nvSpPr>
          <p:cNvPr id="143" name="Google Shape;143;p2"/>
          <p:cNvSpPr/>
          <p:nvPr/>
        </p:nvSpPr>
        <p:spPr>
          <a:xfrm rot="5400000">
            <a:off x="7779186" y="3485699"/>
            <a:ext cx="254523" cy="820132"/>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4" name="Google Shape;144;p2"/>
          <p:cNvSpPr/>
          <p:nvPr/>
        </p:nvSpPr>
        <p:spPr>
          <a:xfrm rot="10800000">
            <a:off x="5745654" y="4586630"/>
            <a:ext cx="279424" cy="700783"/>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5" name="Google Shape;145;p2"/>
          <p:cNvSpPr/>
          <p:nvPr/>
        </p:nvSpPr>
        <p:spPr>
          <a:xfrm rot="-8380499">
            <a:off x="4198129" y="4166957"/>
            <a:ext cx="255445" cy="117695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6" name="Google Shape;146;p2"/>
          <p:cNvPicPr preferRelativeResize="0"/>
          <p:nvPr/>
        </p:nvPicPr>
        <p:blipFill rotWithShape="1">
          <a:blip r:embed="rId4">
            <a:alphaModFix/>
          </a:blip>
          <a:srcRect/>
          <a:stretch/>
        </p:blipFill>
        <p:spPr>
          <a:xfrm>
            <a:off x="1002318" y="43149"/>
            <a:ext cx="913745" cy="1062597"/>
          </a:xfrm>
          <a:prstGeom prst="rect">
            <a:avLst/>
          </a:prstGeom>
          <a:noFill/>
          <a:ln>
            <a:noFill/>
          </a:ln>
        </p:spPr>
      </p:pic>
      <p:pic>
        <p:nvPicPr>
          <p:cNvPr id="147" name="Google Shape;147;p2"/>
          <p:cNvPicPr preferRelativeResize="0"/>
          <p:nvPr/>
        </p:nvPicPr>
        <p:blipFill>
          <a:blip r:embed="rId5">
            <a:alphaModFix/>
          </a:blip>
          <a:stretch>
            <a:fillRect/>
          </a:stretch>
        </p:blipFill>
        <p:spPr>
          <a:xfrm>
            <a:off x="1119544" y="5162295"/>
            <a:ext cx="1943100" cy="18288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4"/>
          <p:cNvSpPr txBox="1"/>
          <p:nvPr/>
        </p:nvSpPr>
        <p:spPr>
          <a:xfrm>
            <a:off x="2705493" y="447210"/>
            <a:ext cx="7032396"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Topic Title: </a:t>
            </a:r>
            <a:r>
              <a:rPr lang="en-GB" sz="1800">
                <a:solidFill>
                  <a:schemeClr val="dk1"/>
                </a:solidFill>
              </a:rPr>
              <a:t>Cymru</a:t>
            </a:r>
            <a:r>
              <a:rPr lang="en-GB" sz="1800" b="1">
                <a:solidFill>
                  <a:schemeClr val="dk1"/>
                </a:solidFill>
                <a:latin typeface="Arial"/>
                <a:ea typeface="Arial"/>
                <a:cs typeface="Arial"/>
                <a:sym typeface="Arial"/>
              </a:rPr>
              <a:t> </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Term: </a:t>
            </a:r>
            <a:r>
              <a:rPr lang="en-GB" sz="1800">
                <a:solidFill>
                  <a:schemeClr val="dk1"/>
                </a:solidFill>
              </a:rPr>
              <a:t>Spring </a:t>
            </a:r>
            <a:r>
              <a:rPr lang="en-GB" sz="1800" b="1">
                <a:solidFill>
                  <a:schemeClr val="dk1"/>
                </a:solidFill>
                <a:latin typeface="Arial"/>
                <a:ea typeface="Arial"/>
                <a:cs typeface="Arial"/>
                <a:sym typeface="Arial"/>
              </a:rPr>
              <a:t> </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Class: </a:t>
            </a:r>
            <a:r>
              <a:rPr lang="en-GB" sz="1800">
                <a:solidFill>
                  <a:schemeClr val="dk1"/>
                </a:solidFill>
              </a:rPr>
              <a:t>N/R/Y1  RW</a:t>
            </a:r>
            <a:endParaRPr/>
          </a:p>
        </p:txBody>
      </p:sp>
      <p:sp>
        <p:nvSpPr>
          <p:cNvPr id="153" name="Google Shape;153;p4"/>
          <p:cNvSpPr/>
          <p:nvPr/>
        </p:nvSpPr>
        <p:spPr>
          <a:xfrm>
            <a:off x="4527222" y="3240602"/>
            <a:ext cx="2705493" cy="1310326"/>
          </a:xfrm>
          <a:prstGeom prst="ellipse">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1">
                <a:solidFill>
                  <a:schemeClr val="dk1"/>
                </a:solidFill>
              </a:rPr>
              <a:t>What does it mean to be Welsh? </a:t>
            </a:r>
            <a:endParaRPr/>
          </a:p>
        </p:txBody>
      </p:sp>
      <p:sp>
        <p:nvSpPr>
          <p:cNvPr id="154" name="Google Shape;154;p4"/>
          <p:cNvSpPr/>
          <p:nvPr/>
        </p:nvSpPr>
        <p:spPr>
          <a:xfrm>
            <a:off x="8580182" y="3292852"/>
            <a:ext cx="3383438" cy="1664305"/>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Science and Technology</a:t>
            </a:r>
            <a:endParaRPr/>
          </a:p>
          <a:p>
            <a:pPr marL="0" marR="0" lvl="0" indent="0" algn="ctr" rtl="0">
              <a:spcBef>
                <a:spcPts val="0"/>
              </a:spcBef>
              <a:spcAft>
                <a:spcPts val="0"/>
              </a:spcAft>
              <a:buNone/>
            </a:pPr>
            <a:r>
              <a:rPr lang="en-GB" sz="1200" b="1" u="sng">
                <a:solidFill>
                  <a:schemeClr val="dk1"/>
                </a:solidFill>
                <a:latin typeface="Arial"/>
                <a:ea typeface="Arial"/>
                <a:cs typeface="Arial"/>
                <a:sym typeface="Arial"/>
              </a:rPr>
              <a:t>Technology: Food and Enterprise</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Exploring Welsh Culture and heritage through the making and tasting of traditional Welsh foods  </a:t>
            </a:r>
            <a:endParaRPr sz="1200">
              <a:solidFill>
                <a:schemeClr val="dk1"/>
              </a:solidFill>
            </a:endParaRPr>
          </a:p>
          <a:p>
            <a:pPr marL="0" marR="0" lvl="0" indent="0" algn="ctr" rtl="0">
              <a:spcBef>
                <a:spcPts val="0"/>
              </a:spcBef>
              <a:spcAft>
                <a:spcPts val="0"/>
              </a:spcAft>
              <a:buNone/>
            </a:pPr>
            <a:r>
              <a:rPr lang="en-GB" sz="1200">
                <a:solidFill>
                  <a:schemeClr val="dk1"/>
                </a:solidFill>
              </a:rPr>
              <a:t>Change of state- cooking </a:t>
            </a:r>
            <a:endParaRPr sz="1200">
              <a:solidFill>
                <a:schemeClr val="dk1"/>
              </a:solidFill>
            </a:endParaRPr>
          </a:p>
          <a:p>
            <a:pPr marL="0" marR="0" lvl="0" indent="0" algn="ctr" rtl="0">
              <a:spcBef>
                <a:spcPts val="0"/>
              </a:spcBef>
              <a:spcAft>
                <a:spcPts val="0"/>
              </a:spcAft>
              <a:buNone/>
            </a:pPr>
            <a:r>
              <a:rPr lang="en-GB" sz="1200" b="1" u="sng">
                <a:solidFill>
                  <a:schemeClr val="dk1"/>
                </a:solidFill>
                <a:latin typeface="Calibri"/>
                <a:ea typeface="Calibri"/>
                <a:cs typeface="Calibri"/>
                <a:sym typeface="Calibri"/>
              </a:rPr>
              <a:t> </a:t>
            </a:r>
            <a:endParaRPr/>
          </a:p>
        </p:txBody>
      </p:sp>
      <p:sp>
        <p:nvSpPr>
          <p:cNvPr id="155" name="Google Shape;155;p4"/>
          <p:cNvSpPr/>
          <p:nvPr/>
        </p:nvSpPr>
        <p:spPr>
          <a:xfrm>
            <a:off x="9625251" y="5309572"/>
            <a:ext cx="23472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Maths  </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Compare mass</a:t>
            </a:r>
            <a:endParaRPr sz="1200">
              <a:solidFill>
                <a:schemeClr val="dk1"/>
              </a:solidFill>
            </a:endParaRPr>
          </a:p>
          <a:p>
            <a:pPr marL="0" marR="0" lvl="0" indent="0" algn="ctr" rtl="0">
              <a:spcBef>
                <a:spcPts val="0"/>
              </a:spcBef>
              <a:spcAft>
                <a:spcPts val="0"/>
              </a:spcAft>
              <a:buNone/>
            </a:pPr>
            <a:r>
              <a:rPr lang="en-GB" sz="1200">
                <a:solidFill>
                  <a:schemeClr val="dk1"/>
                </a:solidFill>
              </a:rPr>
              <a:t>Compare Capacity </a:t>
            </a:r>
            <a:endParaRPr sz="1200">
              <a:solidFill>
                <a:schemeClr val="dk1"/>
              </a:solidFill>
            </a:endParaRPr>
          </a:p>
          <a:p>
            <a:pPr marL="0" marR="0" lvl="0" indent="0" algn="ctr" rtl="0">
              <a:spcBef>
                <a:spcPts val="0"/>
              </a:spcBef>
              <a:spcAft>
                <a:spcPts val="0"/>
              </a:spcAft>
              <a:buNone/>
            </a:pPr>
            <a:r>
              <a:rPr lang="en-GB" sz="1200">
                <a:solidFill>
                  <a:schemeClr val="dk1"/>
                </a:solidFill>
              </a:rPr>
              <a:t>Weigh and Measure </a:t>
            </a:r>
            <a:endParaRPr sz="1200">
              <a:solidFill>
                <a:schemeClr val="dk1"/>
              </a:solidFill>
            </a:endParaRPr>
          </a:p>
          <a:p>
            <a:pPr marL="0" marR="0" lvl="0" indent="0" algn="ctr" rtl="0">
              <a:spcBef>
                <a:spcPts val="0"/>
              </a:spcBef>
              <a:spcAft>
                <a:spcPts val="0"/>
              </a:spcAft>
              <a:buNone/>
            </a:pPr>
            <a:r>
              <a:rPr lang="en-GB" sz="1200">
                <a:solidFill>
                  <a:schemeClr val="dk1"/>
                </a:solidFill>
              </a:rPr>
              <a:t>Measure Time </a:t>
            </a:r>
            <a:endParaRPr sz="1200">
              <a:solidFill>
                <a:schemeClr val="dk1"/>
              </a:solidFill>
            </a:endParaRPr>
          </a:p>
        </p:txBody>
      </p:sp>
      <p:sp>
        <p:nvSpPr>
          <p:cNvPr id="156" name="Google Shape;156;p4"/>
          <p:cNvSpPr/>
          <p:nvPr/>
        </p:nvSpPr>
        <p:spPr>
          <a:xfrm>
            <a:off x="6850050" y="5323252"/>
            <a:ext cx="2347200" cy="18192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Humanities</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Explore the land and landscape of Wales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Traditional tales that have shaped our History-The Story of the Red Dragon</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Find Wales and landmarks on the map with support  </a:t>
            </a:r>
            <a:endParaRPr/>
          </a:p>
        </p:txBody>
      </p:sp>
      <p:pic>
        <p:nvPicPr>
          <p:cNvPr id="157" name="Google Shape;157;p4"/>
          <p:cNvPicPr preferRelativeResize="0"/>
          <p:nvPr/>
        </p:nvPicPr>
        <p:blipFill rotWithShape="1">
          <a:blip r:embed="rId3">
            <a:alphaModFix/>
          </a:blip>
          <a:srcRect/>
          <a:stretch/>
        </p:blipFill>
        <p:spPr>
          <a:xfrm>
            <a:off x="10240303" y="135606"/>
            <a:ext cx="1109568" cy="1072989"/>
          </a:xfrm>
          <a:prstGeom prst="rect">
            <a:avLst/>
          </a:prstGeom>
          <a:noFill/>
          <a:ln>
            <a:noFill/>
          </a:ln>
        </p:spPr>
      </p:pic>
      <p:sp>
        <p:nvSpPr>
          <p:cNvPr id="158" name="Google Shape;158;p4"/>
          <p:cNvSpPr/>
          <p:nvPr/>
        </p:nvSpPr>
        <p:spPr>
          <a:xfrm>
            <a:off x="8316519" y="1332365"/>
            <a:ext cx="34338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Expressive Arts</a:t>
            </a: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Singing Welsh Songs</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Welsh Folk Dance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Observational drawing- daffodils, leeks</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Junk Modelling- Castles and Dragons</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Drawing Dragons- Making Flags   </a:t>
            </a:r>
            <a:endParaRPr sz="1200">
              <a:solidFill>
                <a:schemeClr val="dk1"/>
              </a:solidFill>
              <a:latin typeface="Calibri"/>
              <a:ea typeface="Calibri"/>
              <a:cs typeface="Calibri"/>
              <a:sym typeface="Calibri"/>
            </a:endParaRPr>
          </a:p>
        </p:txBody>
      </p:sp>
      <p:sp>
        <p:nvSpPr>
          <p:cNvPr id="159" name="Google Shape;159;p4"/>
          <p:cNvSpPr/>
          <p:nvPr/>
        </p:nvSpPr>
        <p:spPr>
          <a:xfrm>
            <a:off x="230950" y="1979325"/>
            <a:ext cx="2955300" cy="2977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Language and Literacy</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Oracy:</a:t>
            </a:r>
            <a:endParaRPr/>
          </a:p>
          <a:p>
            <a:pPr marL="0" marR="0" lvl="0" indent="0" algn="l" rtl="0">
              <a:spcBef>
                <a:spcPts val="0"/>
              </a:spcBef>
              <a:spcAft>
                <a:spcPts val="0"/>
              </a:spcAft>
              <a:buNone/>
            </a:pPr>
            <a:r>
              <a:rPr lang="en-GB" sz="1200">
                <a:solidFill>
                  <a:schemeClr val="dk1"/>
                </a:solidFill>
              </a:rPr>
              <a:t>Asking and answering questions in Welsh </a:t>
            </a:r>
            <a:endParaRPr sz="1200">
              <a:solidFill>
                <a:schemeClr val="dk1"/>
              </a:solidFill>
            </a:endParaRPr>
          </a:p>
          <a:p>
            <a:pPr marL="0" marR="0" lvl="0" indent="0" algn="l" rtl="0">
              <a:spcBef>
                <a:spcPts val="0"/>
              </a:spcBef>
              <a:spcAft>
                <a:spcPts val="0"/>
              </a:spcAft>
              <a:buNone/>
            </a:pPr>
            <a:r>
              <a:rPr lang="en-GB" sz="1200">
                <a:solidFill>
                  <a:schemeClr val="dk1"/>
                </a:solidFill>
              </a:rPr>
              <a:t>Dw i’n hoffi/d dwi ddim yn hoffi  </a:t>
            </a:r>
            <a:endParaRPr sz="1200">
              <a:solidFill>
                <a:schemeClr val="dk1"/>
              </a:solidFill>
            </a:endParaRPr>
          </a:p>
          <a:p>
            <a:pPr marL="0" marR="0" lvl="0" indent="0" algn="l" rtl="0">
              <a:spcBef>
                <a:spcPts val="0"/>
              </a:spcBef>
              <a:spcAft>
                <a:spcPts val="0"/>
              </a:spcAft>
              <a:buNone/>
            </a:pPr>
            <a:r>
              <a:rPr lang="en-GB" sz="1200">
                <a:solidFill>
                  <a:schemeClr val="dk1"/>
                </a:solidFill>
              </a:rPr>
              <a:t>Singing song for Eisteddod </a:t>
            </a:r>
            <a:endParaRPr sz="1200">
              <a:solidFill>
                <a:schemeClr val="dk1"/>
              </a:solidFil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Reading:</a:t>
            </a:r>
            <a:endParaRPr/>
          </a:p>
          <a:p>
            <a:pPr marL="0" marR="0" lvl="0" indent="0" algn="l" rtl="0">
              <a:spcBef>
                <a:spcPts val="0"/>
              </a:spcBef>
              <a:spcAft>
                <a:spcPts val="0"/>
              </a:spcAft>
              <a:buNone/>
            </a:pPr>
            <a:r>
              <a:rPr lang="en-GB" sz="1200">
                <a:solidFill>
                  <a:schemeClr val="dk1"/>
                </a:solidFill>
              </a:rPr>
              <a:t>Traditional Welsh stories/legends </a:t>
            </a:r>
            <a:endParaRPr sz="1200">
              <a:solidFill>
                <a:schemeClr val="dk1"/>
              </a:solidFill>
            </a:endParaRPr>
          </a:p>
          <a:p>
            <a:pPr marL="0" marR="0" lvl="0" indent="0" algn="l" rtl="0">
              <a:spcBef>
                <a:spcPts val="0"/>
              </a:spcBef>
              <a:spcAft>
                <a:spcPts val="0"/>
              </a:spcAft>
              <a:buNone/>
            </a:pPr>
            <a:r>
              <a:rPr lang="en-GB" sz="1200">
                <a:solidFill>
                  <a:schemeClr val="dk1"/>
                </a:solidFill>
              </a:rPr>
              <a:t>Flfic a Fflac stories </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Writing:</a:t>
            </a:r>
            <a:endParaRPr/>
          </a:p>
          <a:p>
            <a:pPr marL="0" marR="0" lvl="0" indent="0" algn="l" rtl="0">
              <a:spcBef>
                <a:spcPts val="0"/>
              </a:spcBef>
              <a:spcAft>
                <a:spcPts val="0"/>
              </a:spcAft>
              <a:buNone/>
            </a:pPr>
            <a:r>
              <a:rPr lang="en-GB" sz="1200">
                <a:solidFill>
                  <a:schemeClr val="dk1"/>
                </a:solidFill>
              </a:rPr>
              <a:t>Making Welsh Postcards </a:t>
            </a:r>
            <a:endParaRPr sz="1200">
              <a:solidFill>
                <a:schemeClr val="dk1"/>
              </a:solidFill>
            </a:endParaRPr>
          </a:p>
          <a:p>
            <a:pPr marL="0" marR="0" lvl="0" indent="0" algn="l" rtl="0">
              <a:spcBef>
                <a:spcPts val="0"/>
              </a:spcBef>
              <a:spcAft>
                <a:spcPts val="0"/>
              </a:spcAft>
              <a:buNone/>
            </a:pPr>
            <a:r>
              <a:rPr lang="en-GB" sz="1200">
                <a:solidFill>
                  <a:schemeClr val="dk1"/>
                </a:solidFill>
              </a:rPr>
              <a:t>How to look after a Dragon- </a:t>
            </a:r>
            <a:endParaRPr sz="1200">
              <a:solidFill>
                <a:schemeClr val="dk1"/>
              </a:solidFill>
            </a:endParaRPr>
          </a:p>
          <a:p>
            <a:pPr marL="0" marR="0" lvl="0" indent="0" algn="l" rtl="0">
              <a:spcBef>
                <a:spcPts val="0"/>
              </a:spcBef>
              <a:spcAft>
                <a:spcPts val="0"/>
              </a:spcAft>
              <a:buNone/>
            </a:pPr>
            <a:r>
              <a:rPr lang="en-GB" sz="1200">
                <a:solidFill>
                  <a:schemeClr val="dk1"/>
                </a:solidFill>
              </a:rPr>
              <a:t>Imaginative writing- I wish I had a Dragon </a:t>
            </a:r>
            <a:endParaRPr sz="1200">
              <a:solidFill>
                <a:schemeClr val="dk1"/>
              </a:solidFill>
            </a:endParaRPr>
          </a:p>
          <a:p>
            <a:pPr marL="0" marR="0" lvl="0" indent="0" algn="l" rtl="0">
              <a:spcBef>
                <a:spcPts val="0"/>
              </a:spcBef>
              <a:spcAft>
                <a:spcPts val="0"/>
              </a:spcAft>
              <a:buNone/>
            </a:pPr>
            <a:endParaRPr sz="1200">
              <a:solidFill>
                <a:schemeClr val="dk1"/>
              </a:solidFil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Texts:</a:t>
            </a:r>
            <a:r>
              <a:rPr lang="en-GB" sz="1200">
                <a:solidFill>
                  <a:schemeClr val="dk1"/>
                </a:solidFill>
                <a:latin typeface="Calibri"/>
                <a:ea typeface="Calibri"/>
                <a:cs typeface="Calibri"/>
                <a:sym typeface="Calibri"/>
              </a:rPr>
              <a:t> </a:t>
            </a:r>
            <a:endParaRPr/>
          </a:p>
        </p:txBody>
      </p:sp>
      <p:sp>
        <p:nvSpPr>
          <p:cNvPr id="160" name="Google Shape;160;p4"/>
          <p:cNvSpPr/>
          <p:nvPr/>
        </p:nvSpPr>
        <p:spPr>
          <a:xfrm>
            <a:off x="5740256" y="2526122"/>
            <a:ext cx="279424" cy="700783"/>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1" name="Google Shape;161;p4"/>
          <p:cNvSpPr/>
          <p:nvPr/>
        </p:nvSpPr>
        <p:spPr>
          <a:xfrm rot="-5400000">
            <a:off x="3675276" y="3425573"/>
            <a:ext cx="254523" cy="820132"/>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4"/>
          <p:cNvSpPr/>
          <p:nvPr/>
        </p:nvSpPr>
        <p:spPr>
          <a:xfrm rot="7979631">
            <a:off x="7239851" y="4181647"/>
            <a:ext cx="255445" cy="117695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3" name="Google Shape;163;p4"/>
          <p:cNvSpPr/>
          <p:nvPr/>
        </p:nvSpPr>
        <p:spPr>
          <a:xfrm>
            <a:off x="3851375" y="1035496"/>
            <a:ext cx="4217969" cy="1432772"/>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Health and Wellbeing</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Belonging- recognising myself as part of a community</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Discussing and exploring culture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St Davids Day- being part of community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Performing in the Eisteddfod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Jigsaw- Celebrating Differences/ Relationships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b="1" u="sng">
                <a:solidFill>
                  <a:schemeClr val="dk1"/>
                </a:solidFill>
                <a:latin typeface="Calibri"/>
                <a:ea typeface="Calibri"/>
                <a:cs typeface="Calibri"/>
                <a:sym typeface="Calibri"/>
              </a:rPr>
              <a:t> </a:t>
            </a:r>
            <a:endParaRPr/>
          </a:p>
        </p:txBody>
      </p:sp>
      <p:sp>
        <p:nvSpPr>
          <p:cNvPr id="164" name="Google Shape;164;p4"/>
          <p:cNvSpPr/>
          <p:nvPr/>
        </p:nvSpPr>
        <p:spPr>
          <a:xfrm>
            <a:off x="622169" y="1162740"/>
            <a:ext cx="2017336" cy="702598"/>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dk1"/>
                </a:solidFill>
                <a:latin typeface="Arial"/>
                <a:ea typeface="Arial"/>
                <a:cs typeface="Arial"/>
                <a:sym typeface="Arial"/>
              </a:rPr>
              <a:t>W/C: 3rd  and 10th </a:t>
            </a:r>
            <a:r>
              <a:rPr lang="en-GB" b="1">
                <a:solidFill>
                  <a:schemeClr val="dk1"/>
                </a:solidFill>
              </a:rPr>
              <a:t>March </a:t>
            </a:r>
            <a:r>
              <a:rPr lang="en-GB" sz="1400" b="1">
                <a:solidFill>
                  <a:schemeClr val="dk1"/>
                </a:solidFill>
                <a:latin typeface="Arial"/>
                <a:ea typeface="Arial"/>
                <a:cs typeface="Arial"/>
                <a:sym typeface="Arial"/>
              </a:rPr>
              <a:t>            </a:t>
            </a:r>
            <a:r>
              <a:rPr lang="en-GB" sz="1800">
                <a:solidFill>
                  <a:schemeClr val="lt1"/>
                </a:solidFill>
                <a:latin typeface="Calibri"/>
                <a:ea typeface="Calibri"/>
                <a:cs typeface="Calibri"/>
                <a:sym typeface="Calibri"/>
              </a:rPr>
              <a:t>:</a:t>
            </a:r>
            <a:endParaRPr/>
          </a:p>
        </p:txBody>
      </p:sp>
      <p:sp>
        <p:nvSpPr>
          <p:cNvPr id="165" name="Google Shape;165;p4"/>
          <p:cNvSpPr/>
          <p:nvPr/>
        </p:nvSpPr>
        <p:spPr>
          <a:xfrm rot="5400000">
            <a:off x="7779186" y="3485699"/>
            <a:ext cx="254523" cy="820132"/>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4"/>
          <p:cNvSpPr/>
          <p:nvPr/>
        </p:nvSpPr>
        <p:spPr>
          <a:xfrm rot="10800000">
            <a:off x="5745654" y="4586630"/>
            <a:ext cx="279424" cy="700783"/>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7" name="Google Shape;167;p4"/>
          <p:cNvSpPr/>
          <p:nvPr/>
        </p:nvSpPr>
        <p:spPr>
          <a:xfrm rot="2700000">
            <a:off x="7357321" y="2529898"/>
            <a:ext cx="255407" cy="1176909"/>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8" name="Google Shape;168;p4"/>
          <p:cNvPicPr preferRelativeResize="0"/>
          <p:nvPr/>
        </p:nvPicPr>
        <p:blipFill rotWithShape="1">
          <a:blip r:embed="rId4">
            <a:alphaModFix/>
          </a:blip>
          <a:srcRect/>
          <a:stretch/>
        </p:blipFill>
        <p:spPr>
          <a:xfrm>
            <a:off x="1002318" y="43149"/>
            <a:ext cx="913745" cy="1062597"/>
          </a:xfrm>
          <a:prstGeom prst="rect">
            <a:avLst/>
          </a:prstGeom>
          <a:noFill/>
          <a:ln>
            <a:noFill/>
          </a:ln>
        </p:spPr>
      </p:pic>
      <p:pic>
        <p:nvPicPr>
          <p:cNvPr id="169" name="Google Shape;169;p4"/>
          <p:cNvPicPr preferRelativeResize="0"/>
          <p:nvPr/>
        </p:nvPicPr>
        <p:blipFill>
          <a:blip r:embed="rId5">
            <a:alphaModFix/>
          </a:blip>
          <a:stretch>
            <a:fillRect/>
          </a:stretch>
        </p:blipFill>
        <p:spPr>
          <a:xfrm>
            <a:off x="230950" y="5149100"/>
            <a:ext cx="1914525" cy="1819275"/>
          </a:xfrm>
          <a:prstGeom prst="rect">
            <a:avLst/>
          </a:prstGeom>
          <a:noFill/>
          <a:ln>
            <a:noFill/>
          </a:ln>
        </p:spPr>
      </p:pic>
      <p:pic>
        <p:nvPicPr>
          <p:cNvPr id="170" name="Google Shape;170;p4"/>
          <p:cNvPicPr preferRelativeResize="0"/>
          <p:nvPr/>
        </p:nvPicPr>
        <p:blipFill>
          <a:blip r:embed="rId6">
            <a:alphaModFix/>
          </a:blip>
          <a:stretch>
            <a:fillRect/>
          </a:stretch>
        </p:blipFill>
        <p:spPr>
          <a:xfrm>
            <a:off x="2926048" y="5323248"/>
            <a:ext cx="2479150" cy="12395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g322e44f4167_0_4"/>
          <p:cNvSpPr txBox="1"/>
          <p:nvPr/>
        </p:nvSpPr>
        <p:spPr>
          <a:xfrm>
            <a:off x="2705493" y="447210"/>
            <a:ext cx="7032300" cy="36930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Topic Title: </a:t>
            </a:r>
            <a:r>
              <a:rPr lang="en-GB" sz="1800">
                <a:solidFill>
                  <a:schemeClr val="dk1"/>
                </a:solidFill>
              </a:rPr>
              <a:t>On the farm</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Term: </a:t>
            </a:r>
            <a:r>
              <a:rPr lang="en-GB" sz="1800">
                <a:solidFill>
                  <a:schemeClr val="dk1"/>
                </a:solidFill>
              </a:rPr>
              <a:t>Spring </a:t>
            </a:r>
            <a:r>
              <a:rPr lang="en-GB" sz="1800" b="1">
                <a:solidFill>
                  <a:schemeClr val="dk1"/>
                </a:solidFill>
                <a:latin typeface="Arial"/>
                <a:ea typeface="Arial"/>
                <a:cs typeface="Arial"/>
                <a:sym typeface="Arial"/>
              </a:rPr>
              <a:t> </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Class: </a:t>
            </a:r>
            <a:r>
              <a:rPr lang="en-GB" sz="1800">
                <a:solidFill>
                  <a:schemeClr val="dk1"/>
                </a:solidFill>
              </a:rPr>
              <a:t>N/R/Y1  RW</a:t>
            </a:r>
            <a:endParaRPr/>
          </a:p>
        </p:txBody>
      </p:sp>
      <p:sp>
        <p:nvSpPr>
          <p:cNvPr id="176" name="Google Shape;176;g322e44f4167_0_4"/>
          <p:cNvSpPr/>
          <p:nvPr/>
        </p:nvSpPr>
        <p:spPr>
          <a:xfrm>
            <a:off x="4527222" y="3240602"/>
            <a:ext cx="2705400" cy="1310400"/>
          </a:xfrm>
          <a:prstGeom prst="ellipse">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2000" b="1">
                <a:solidFill>
                  <a:schemeClr val="dk1"/>
                </a:solidFill>
              </a:rPr>
              <a:t> On the farm   </a:t>
            </a:r>
            <a:r>
              <a:rPr lang="en-GB" sz="2000" b="1" u="sng">
                <a:solidFill>
                  <a:schemeClr val="dk1"/>
                </a:solidFill>
              </a:rPr>
              <a:t> </a:t>
            </a:r>
            <a:endParaRPr/>
          </a:p>
        </p:txBody>
      </p:sp>
      <p:sp>
        <p:nvSpPr>
          <p:cNvPr id="177" name="Google Shape;177;g322e44f4167_0_4"/>
          <p:cNvSpPr/>
          <p:nvPr/>
        </p:nvSpPr>
        <p:spPr>
          <a:xfrm>
            <a:off x="7908301" y="5264835"/>
            <a:ext cx="23472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Maths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Combining two groups</a:t>
            </a:r>
            <a:endParaRPr sz="1200">
              <a:solidFill>
                <a:schemeClr val="dk1"/>
              </a:solidFill>
            </a:endParaRPr>
          </a:p>
          <a:p>
            <a:pPr marL="0" marR="0" lvl="0" indent="0" algn="ctr" rtl="0">
              <a:spcBef>
                <a:spcPts val="0"/>
              </a:spcBef>
              <a:spcAft>
                <a:spcPts val="0"/>
              </a:spcAft>
              <a:buNone/>
            </a:pPr>
            <a:endParaRPr sz="1200" b="1" u="sng">
              <a:solidFill>
                <a:schemeClr val="dk1"/>
              </a:solidFill>
            </a:endParaRPr>
          </a:p>
          <a:p>
            <a:pPr marL="0" marR="0" lvl="0" indent="0" algn="ctr" rtl="0">
              <a:spcBef>
                <a:spcPts val="0"/>
              </a:spcBef>
              <a:spcAft>
                <a:spcPts val="0"/>
              </a:spcAft>
              <a:buNone/>
            </a:pPr>
            <a:r>
              <a:rPr lang="en-GB" sz="1200">
                <a:solidFill>
                  <a:schemeClr val="dk1"/>
                </a:solidFill>
              </a:rPr>
              <a:t>Number bonds- 5, 10 </a:t>
            </a:r>
            <a:endParaRPr sz="1200">
              <a:solidFill>
                <a:schemeClr val="dk1"/>
              </a:solidFill>
            </a:endParaRPr>
          </a:p>
          <a:p>
            <a:pPr marL="0" marR="0" lvl="0" indent="0" algn="ctr" rtl="0">
              <a:spcBef>
                <a:spcPts val="0"/>
              </a:spcBef>
              <a:spcAft>
                <a:spcPts val="0"/>
              </a:spcAft>
              <a:buNone/>
            </a:pPr>
            <a:r>
              <a:rPr lang="en-GB" sz="1200" b="1" u="sng">
                <a:solidFill>
                  <a:schemeClr val="dk1"/>
                </a:solidFill>
                <a:latin typeface="Arial"/>
                <a:ea typeface="Arial"/>
                <a:cs typeface="Arial"/>
                <a:sym typeface="Arial"/>
              </a:rPr>
              <a:t>  </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3D shape pattern </a:t>
            </a:r>
            <a:endParaRPr sz="1200">
              <a:solidFill>
                <a:schemeClr val="dk1"/>
              </a:solidFill>
            </a:endParaRPr>
          </a:p>
        </p:txBody>
      </p:sp>
      <p:sp>
        <p:nvSpPr>
          <p:cNvPr id="178" name="Google Shape;178;g322e44f4167_0_4"/>
          <p:cNvSpPr/>
          <p:nvPr/>
        </p:nvSpPr>
        <p:spPr>
          <a:xfrm>
            <a:off x="8831225" y="1272850"/>
            <a:ext cx="3035700" cy="18285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Humanities</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Changes in the environment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Spring Festivals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Farming- locations, land, maps </a:t>
            </a:r>
            <a:endParaRPr sz="1200">
              <a:solidFill>
                <a:schemeClr val="dk1"/>
              </a:solidFill>
              <a:latin typeface="Calibri"/>
              <a:ea typeface="Calibri"/>
              <a:cs typeface="Calibri"/>
              <a:sym typeface="Calibri"/>
            </a:endParaRPr>
          </a:p>
        </p:txBody>
      </p:sp>
      <p:pic>
        <p:nvPicPr>
          <p:cNvPr id="179" name="Google Shape;179;g322e44f4167_0_4"/>
          <p:cNvPicPr preferRelativeResize="0"/>
          <p:nvPr/>
        </p:nvPicPr>
        <p:blipFill rotWithShape="1">
          <a:blip r:embed="rId3">
            <a:alphaModFix/>
          </a:blip>
          <a:srcRect/>
          <a:stretch/>
        </p:blipFill>
        <p:spPr>
          <a:xfrm>
            <a:off x="10240303" y="135606"/>
            <a:ext cx="1109568" cy="1072989"/>
          </a:xfrm>
          <a:prstGeom prst="rect">
            <a:avLst/>
          </a:prstGeom>
          <a:noFill/>
          <a:ln>
            <a:noFill/>
          </a:ln>
        </p:spPr>
      </p:pic>
      <p:sp>
        <p:nvSpPr>
          <p:cNvPr id="180" name="Google Shape;180;g322e44f4167_0_4"/>
          <p:cNvSpPr/>
          <p:nvPr/>
        </p:nvSpPr>
        <p:spPr>
          <a:xfrm>
            <a:off x="8477350" y="3174024"/>
            <a:ext cx="3433800" cy="19020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Expressive Art</a:t>
            </a:r>
            <a:r>
              <a:rPr lang="en-GB" sz="1200" b="1" u="sng">
                <a:solidFill>
                  <a:schemeClr val="dk1"/>
                </a:solidFill>
              </a:rPr>
              <a:t>s</a:t>
            </a:r>
            <a:endParaRPr sz="1200" b="1" u="sng">
              <a:solidFill>
                <a:schemeClr val="dk1"/>
              </a:solidFill>
            </a:endParaRPr>
          </a:p>
          <a:p>
            <a:pPr marL="0" marR="0" lvl="0" indent="0" algn="ctr" rtl="0">
              <a:spcBef>
                <a:spcPts val="0"/>
              </a:spcBef>
              <a:spcAft>
                <a:spcPts val="0"/>
              </a:spcAft>
              <a:buNone/>
            </a:pPr>
            <a:r>
              <a:rPr lang="en-GB" sz="1100"/>
              <a:t>Explore colour mixing techniques .</a:t>
            </a:r>
            <a:r>
              <a:rPr lang="en-GB" sz="1100">
                <a:latin typeface="Calibri"/>
                <a:ea typeface="Calibri"/>
                <a:cs typeface="Calibri"/>
                <a:sym typeface="Calibri"/>
              </a:rPr>
              <a:t> </a:t>
            </a:r>
            <a:endParaRPr sz="1100">
              <a:latin typeface="Calibri"/>
              <a:ea typeface="Calibri"/>
              <a:cs typeface="Calibri"/>
              <a:sym typeface="Calibri"/>
            </a:endParaRPr>
          </a:p>
          <a:p>
            <a:pPr marL="0" marR="0" lvl="0" indent="0" algn="ctr" rtl="0">
              <a:spcBef>
                <a:spcPts val="0"/>
              </a:spcBef>
              <a:spcAft>
                <a:spcPts val="0"/>
              </a:spcAft>
              <a:buNone/>
            </a:pPr>
            <a:r>
              <a:rPr lang="en-GB" sz="1100"/>
              <a:t>Listen to the spring part of Vivaldi’s ‘Four Seasons’. Children can move and talk about the music and relate it to things they see in spring. Can they dance using spring-coloured streamers and ribbons?</a:t>
            </a:r>
            <a:r>
              <a:rPr lang="en-GB" sz="1100">
                <a:latin typeface="Calibri"/>
                <a:ea typeface="Calibri"/>
                <a:cs typeface="Calibri"/>
                <a:sym typeface="Calibri"/>
              </a:rPr>
              <a:t> </a:t>
            </a:r>
            <a:endParaRPr sz="1100">
              <a:latin typeface="Calibri"/>
              <a:ea typeface="Calibri"/>
              <a:cs typeface="Calibri"/>
              <a:sym typeface="Calibri"/>
            </a:endParaRPr>
          </a:p>
          <a:p>
            <a:pPr marL="0" marR="0" lvl="0" indent="0" algn="ctr" rtl="0">
              <a:spcBef>
                <a:spcPts val="0"/>
              </a:spcBef>
              <a:spcAft>
                <a:spcPts val="0"/>
              </a:spcAft>
              <a:buNone/>
            </a:pPr>
            <a:r>
              <a:rPr lang="en-GB" sz="1100">
                <a:latin typeface="Calibri"/>
                <a:ea typeface="Calibri"/>
                <a:cs typeface="Calibri"/>
                <a:sym typeface="Calibri"/>
              </a:rPr>
              <a:t>Use and experience different textures </a:t>
            </a:r>
            <a:endParaRPr sz="1100">
              <a:latin typeface="Calibri"/>
              <a:ea typeface="Calibri"/>
              <a:cs typeface="Calibri"/>
              <a:sym typeface="Calibri"/>
            </a:endParaRPr>
          </a:p>
          <a:p>
            <a:pPr marL="0" marR="0" lvl="0" indent="0" algn="ctr" rtl="0">
              <a:spcBef>
                <a:spcPts val="0"/>
              </a:spcBef>
              <a:spcAft>
                <a:spcPts val="0"/>
              </a:spcAft>
              <a:buNone/>
            </a:pPr>
            <a:endParaRPr sz="1100">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 </a:t>
            </a:r>
            <a:endParaRPr/>
          </a:p>
        </p:txBody>
      </p:sp>
      <p:sp>
        <p:nvSpPr>
          <p:cNvPr id="181" name="Google Shape;181;g322e44f4167_0_4"/>
          <p:cNvSpPr/>
          <p:nvPr/>
        </p:nvSpPr>
        <p:spPr>
          <a:xfrm>
            <a:off x="230950" y="1979325"/>
            <a:ext cx="2955300" cy="34881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Language and Literacy</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Oracy:</a:t>
            </a:r>
            <a:endParaRPr/>
          </a:p>
          <a:p>
            <a:pPr marL="0" marR="0" lvl="0" indent="0" algn="l" rtl="0">
              <a:spcBef>
                <a:spcPts val="0"/>
              </a:spcBef>
              <a:spcAft>
                <a:spcPts val="0"/>
              </a:spcAft>
              <a:buNone/>
            </a:pPr>
            <a:r>
              <a:rPr lang="en-GB" sz="1100"/>
              <a:t>Take the children outside and listen for sounds of spring. </a:t>
            </a:r>
            <a:endParaRPr sz="1100"/>
          </a:p>
          <a:p>
            <a:pPr marL="0" marR="0" lvl="0" indent="0" algn="l" rtl="0">
              <a:spcBef>
                <a:spcPts val="0"/>
              </a:spcBef>
              <a:spcAft>
                <a:spcPts val="0"/>
              </a:spcAft>
              <a:buNone/>
            </a:pPr>
            <a:r>
              <a:rPr lang="en-GB" sz="1100"/>
              <a:t>New Vocabulary- spring, blossom-</a:t>
            </a:r>
            <a:endParaRPr sz="1100"/>
          </a:p>
          <a:p>
            <a:pPr marL="0" marR="0" lvl="0" indent="0" algn="l" rtl="0">
              <a:spcBef>
                <a:spcPts val="0"/>
              </a:spcBef>
              <a:spcAft>
                <a:spcPts val="0"/>
              </a:spcAft>
              <a:buNone/>
            </a:pPr>
            <a:r>
              <a:rPr lang="en-GB" sz="1100"/>
              <a:t>Engage with nature- discussion and observation</a:t>
            </a:r>
            <a:endParaRPr sz="1100"/>
          </a:p>
          <a:p>
            <a:pPr marL="0" marR="0" lvl="0" indent="0" algn="l" rtl="0">
              <a:spcBef>
                <a:spcPts val="0"/>
              </a:spcBef>
              <a:spcAft>
                <a:spcPts val="0"/>
              </a:spcAft>
              <a:buNone/>
            </a:pPr>
            <a:r>
              <a:rPr lang="en-GB" sz="1100"/>
              <a:t>Recite poetry  </a:t>
            </a:r>
            <a:endParaRPr sz="1100"/>
          </a:p>
          <a:p>
            <a:pPr marL="0" marR="0" lvl="0" indent="0" algn="l" rtl="0">
              <a:spcBef>
                <a:spcPts val="0"/>
              </a:spcBef>
              <a:spcAft>
                <a:spcPts val="0"/>
              </a:spcAft>
              <a:buNone/>
            </a:pPr>
            <a:r>
              <a:rPr lang="en-GB" sz="1200" b="1" u="sng">
                <a:solidFill>
                  <a:schemeClr val="dk1"/>
                </a:solidFill>
                <a:latin typeface="Arial"/>
                <a:ea typeface="Arial"/>
                <a:cs typeface="Arial"/>
                <a:sym typeface="Arial"/>
              </a:rPr>
              <a:t>Reading:</a:t>
            </a:r>
            <a:endParaRPr/>
          </a:p>
          <a:p>
            <a:pPr marL="0" marR="0" lvl="0" indent="0" algn="l" rtl="0">
              <a:spcBef>
                <a:spcPts val="0"/>
              </a:spcBef>
              <a:spcAft>
                <a:spcPts val="0"/>
              </a:spcAft>
              <a:buNone/>
            </a:pPr>
            <a:r>
              <a:rPr lang="en-GB" sz="1200">
                <a:solidFill>
                  <a:schemeClr val="dk1"/>
                </a:solidFill>
              </a:rPr>
              <a:t>Spring/farm stories storytime </a:t>
            </a:r>
            <a:endParaRPr sz="1200">
              <a:solidFill>
                <a:schemeClr val="dk1"/>
              </a:solidFill>
            </a:endParaRPr>
          </a:p>
          <a:p>
            <a:pPr marL="0" marR="0" lvl="0" indent="0" algn="l" rtl="0">
              <a:spcBef>
                <a:spcPts val="0"/>
              </a:spcBef>
              <a:spcAft>
                <a:spcPts val="0"/>
              </a:spcAft>
              <a:buNone/>
            </a:pPr>
            <a:r>
              <a:rPr lang="en-GB" sz="1200">
                <a:solidFill>
                  <a:schemeClr val="dk1"/>
                </a:solidFill>
              </a:rPr>
              <a:t>CVC words </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Writing:</a:t>
            </a:r>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Observational drawing- emergent writing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Sentence building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chemeClr val="dk1"/>
                </a:solidFill>
                <a:latin typeface="Calibri"/>
                <a:ea typeface="Calibri"/>
                <a:cs typeface="Calibri"/>
                <a:sym typeface="Calibri"/>
              </a:rPr>
              <a:t>Retell/recount stories and events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GB" sz="1200">
                <a:solidFill>
                  <a:srgbClr val="1C1C1C"/>
                </a:solidFill>
                <a:latin typeface="Calibri"/>
                <a:ea typeface="Calibri"/>
                <a:cs typeface="Calibri"/>
                <a:sym typeface="Calibri"/>
              </a:rPr>
              <a:t>For beginning to spell words and writing short sentences.</a:t>
            </a:r>
            <a:endParaRPr sz="1200" b="1" u="sng">
              <a:solidFill>
                <a:schemeClr val="dk1"/>
              </a:solidFill>
              <a:latin typeface="Calibri"/>
              <a:ea typeface="Calibri"/>
              <a:cs typeface="Calibri"/>
              <a:sym typeface="Calibri"/>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Texts:</a:t>
            </a: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182" name="Google Shape;182;g322e44f4167_0_4"/>
          <p:cNvSpPr/>
          <p:nvPr/>
        </p:nvSpPr>
        <p:spPr>
          <a:xfrm>
            <a:off x="5740256" y="2526122"/>
            <a:ext cx="279300" cy="7008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g322e44f4167_0_4"/>
          <p:cNvSpPr/>
          <p:nvPr/>
        </p:nvSpPr>
        <p:spPr>
          <a:xfrm rot="-5400000">
            <a:off x="3675371" y="3425600"/>
            <a:ext cx="254400" cy="8202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4" name="Google Shape;184;g322e44f4167_0_4"/>
          <p:cNvSpPr/>
          <p:nvPr/>
        </p:nvSpPr>
        <p:spPr>
          <a:xfrm rot="7980127">
            <a:off x="7239665" y="4181695"/>
            <a:ext cx="255562" cy="1176999"/>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5" name="Google Shape;185;g322e44f4167_0_4"/>
          <p:cNvSpPr/>
          <p:nvPr/>
        </p:nvSpPr>
        <p:spPr>
          <a:xfrm>
            <a:off x="3851375" y="1035500"/>
            <a:ext cx="4218000" cy="18285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Health and Wellbeing</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Go on a spring walk and look for new vocabulary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 Recognised seasonal changes in my familiar environment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Work together to build a nest for a chick</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100"/>
              <a:t>Explore spring festivals and celebrations, such as Holi, Mother’s Day and Easter.</a:t>
            </a:r>
            <a:r>
              <a:rPr lang="en-GB" sz="1100">
                <a:latin typeface="Calibri"/>
                <a:ea typeface="Calibri"/>
                <a:cs typeface="Calibri"/>
                <a:sym typeface="Calibri"/>
              </a:rPr>
              <a:t> </a:t>
            </a:r>
            <a:endParaRPr sz="1100">
              <a:latin typeface="Calibri"/>
              <a:ea typeface="Calibri"/>
              <a:cs typeface="Calibri"/>
              <a:sym typeface="Calibri"/>
            </a:endParaRPr>
          </a:p>
          <a:p>
            <a:pPr marL="0" marR="0" lvl="0" indent="0" algn="ctr" rtl="0">
              <a:spcBef>
                <a:spcPts val="0"/>
              </a:spcBef>
              <a:spcAft>
                <a:spcPts val="0"/>
              </a:spcAft>
              <a:buNone/>
            </a:pPr>
            <a:r>
              <a:rPr lang="en-GB" sz="1100">
                <a:latin typeface="Calibri"/>
                <a:ea typeface="Calibri"/>
                <a:cs typeface="Calibri"/>
                <a:sym typeface="Calibri"/>
              </a:rPr>
              <a:t>Talk about my own experiences </a:t>
            </a:r>
            <a:endParaRPr sz="1100">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Jigsaw- Relationships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p:txBody>
      </p:sp>
      <p:sp>
        <p:nvSpPr>
          <p:cNvPr id="186" name="Google Shape;186;g322e44f4167_0_4"/>
          <p:cNvSpPr/>
          <p:nvPr/>
        </p:nvSpPr>
        <p:spPr>
          <a:xfrm>
            <a:off x="622169" y="1162740"/>
            <a:ext cx="2017200" cy="702600"/>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dk1"/>
                </a:solidFill>
                <a:latin typeface="Arial"/>
                <a:ea typeface="Arial"/>
                <a:cs typeface="Arial"/>
                <a:sym typeface="Arial"/>
              </a:rPr>
              <a:t>W/C: 17th</a:t>
            </a:r>
            <a:r>
              <a:rPr lang="en-GB" b="1">
                <a:solidFill>
                  <a:schemeClr val="dk1"/>
                </a:solidFill>
              </a:rPr>
              <a:t>, 24th, 31st March </a:t>
            </a:r>
            <a:r>
              <a:rPr lang="en-GB" sz="1400" b="1">
                <a:solidFill>
                  <a:schemeClr val="dk1"/>
                </a:solidFill>
                <a:latin typeface="Arial"/>
                <a:ea typeface="Arial"/>
                <a:cs typeface="Arial"/>
                <a:sym typeface="Arial"/>
              </a:rPr>
              <a:t>            </a:t>
            </a:r>
            <a:r>
              <a:rPr lang="en-GB" sz="1800">
                <a:solidFill>
                  <a:schemeClr val="lt1"/>
                </a:solidFill>
                <a:latin typeface="Calibri"/>
                <a:ea typeface="Calibri"/>
                <a:cs typeface="Calibri"/>
                <a:sym typeface="Calibri"/>
              </a:rPr>
              <a:t>:</a:t>
            </a:r>
            <a:endParaRPr/>
          </a:p>
        </p:txBody>
      </p:sp>
      <p:sp>
        <p:nvSpPr>
          <p:cNvPr id="187" name="Google Shape;187;g322e44f4167_0_4"/>
          <p:cNvSpPr/>
          <p:nvPr/>
        </p:nvSpPr>
        <p:spPr>
          <a:xfrm rot="5400000">
            <a:off x="7779214" y="3485604"/>
            <a:ext cx="254400" cy="8202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8" name="Google Shape;188;g322e44f4167_0_4"/>
          <p:cNvSpPr/>
          <p:nvPr/>
        </p:nvSpPr>
        <p:spPr>
          <a:xfrm rot="3999376">
            <a:off x="7809536" y="2618415"/>
            <a:ext cx="606441" cy="700784"/>
          </a:xfrm>
          <a:prstGeom prst="upArrow">
            <a:avLst>
              <a:gd name="adj1" fmla="val 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9" name="Google Shape;189;g322e44f4167_0_4"/>
          <p:cNvPicPr preferRelativeResize="0"/>
          <p:nvPr/>
        </p:nvPicPr>
        <p:blipFill rotWithShape="1">
          <a:blip r:embed="rId4">
            <a:alphaModFix/>
          </a:blip>
          <a:srcRect/>
          <a:stretch/>
        </p:blipFill>
        <p:spPr>
          <a:xfrm>
            <a:off x="1002318" y="43149"/>
            <a:ext cx="913745" cy="1062597"/>
          </a:xfrm>
          <a:prstGeom prst="rect">
            <a:avLst/>
          </a:prstGeom>
          <a:noFill/>
          <a:ln>
            <a:noFill/>
          </a:ln>
        </p:spPr>
      </p:pic>
      <p:sp>
        <p:nvSpPr>
          <p:cNvPr id="190" name="Google Shape;190;g322e44f4167_0_4"/>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t> </a:t>
            </a:r>
            <a:endParaRPr/>
          </a:p>
        </p:txBody>
      </p:sp>
      <p:sp>
        <p:nvSpPr>
          <p:cNvPr id="191" name="Google Shape;191;g322e44f4167_0_4"/>
          <p:cNvSpPr/>
          <p:nvPr/>
        </p:nvSpPr>
        <p:spPr>
          <a:xfrm>
            <a:off x="4114162" y="4936545"/>
            <a:ext cx="3035700" cy="19020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Science and Technology</a:t>
            </a:r>
            <a:endParaRPr/>
          </a:p>
          <a:p>
            <a:pPr marL="0" marR="0" lvl="0" indent="0" algn="ctr" rtl="0">
              <a:spcBef>
                <a:spcPts val="0"/>
              </a:spcBef>
              <a:spcAft>
                <a:spcPts val="0"/>
              </a:spcAft>
              <a:buNone/>
            </a:pPr>
            <a:r>
              <a:rPr lang="en-GB" sz="1200">
                <a:solidFill>
                  <a:srgbClr val="1C1C1C"/>
                </a:solidFill>
                <a:latin typeface="Calibri"/>
                <a:ea typeface="Calibri"/>
                <a:cs typeface="Calibri"/>
                <a:sym typeface="Calibri"/>
              </a:rPr>
              <a:t>Talk about new life in spring and match animals and their babies </a:t>
            </a:r>
            <a:endParaRPr sz="1200">
              <a:latin typeface="Calibri"/>
              <a:ea typeface="Calibri"/>
              <a:cs typeface="Calibri"/>
              <a:sym typeface="Calibri"/>
            </a:endParaRPr>
          </a:p>
          <a:p>
            <a:pPr marL="0" marR="0" lvl="0" indent="0" algn="ctr" rtl="0">
              <a:spcBef>
                <a:spcPts val="0"/>
              </a:spcBef>
              <a:spcAft>
                <a:spcPts val="0"/>
              </a:spcAft>
              <a:buNone/>
            </a:pPr>
            <a:endParaRPr sz="1800" b="1" u="sng">
              <a:solidFill>
                <a:schemeClr val="dk1"/>
              </a:solidFill>
            </a:endParaRPr>
          </a:p>
          <a:p>
            <a:pPr marL="0" marR="0" lvl="0" indent="0" algn="ctr" rtl="0">
              <a:spcBef>
                <a:spcPts val="0"/>
              </a:spcBef>
              <a:spcAft>
                <a:spcPts val="0"/>
              </a:spcAft>
              <a:buNone/>
            </a:pPr>
            <a:r>
              <a:rPr lang="en-GB" sz="1200">
                <a:solidFill>
                  <a:schemeClr val="dk1"/>
                </a:solidFill>
              </a:rPr>
              <a:t>Growing- planting seasonal veg </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ctr" rtl="0">
              <a:spcBef>
                <a:spcPts val="0"/>
              </a:spcBef>
              <a:spcAft>
                <a:spcPts val="0"/>
              </a:spcAft>
              <a:buNone/>
            </a:pPr>
            <a:r>
              <a:rPr lang="en-GB" sz="1200">
                <a:solidFill>
                  <a:schemeClr val="dk1"/>
                </a:solidFill>
              </a:rPr>
              <a:t>Making vegetable signs using woodwork </a:t>
            </a:r>
            <a:endParaRPr sz="1200">
              <a:solidFill>
                <a:schemeClr val="dk1"/>
              </a:solidFill>
            </a:endParaRPr>
          </a:p>
          <a:p>
            <a:pPr marL="0" marR="0" lvl="0" indent="0" algn="ctr" rtl="0">
              <a:spcBef>
                <a:spcPts val="0"/>
              </a:spcBef>
              <a:spcAft>
                <a:spcPts val="0"/>
              </a:spcAft>
              <a:buNone/>
            </a:pPr>
            <a:endParaRPr sz="1800" b="1" u="sng">
              <a:solidFill>
                <a:schemeClr val="dk1"/>
              </a:solidFill>
              <a:latin typeface="Arial"/>
              <a:ea typeface="Arial"/>
              <a:cs typeface="Arial"/>
              <a:sym typeface="Arial"/>
            </a:endParaRPr>
          </a:p>
          <a:p>
            <a:pPr marL="0" marR="0" lvl="0" indent="0" algn="ctr" rtl="0">
              <a:spcBef>
                <a:spcPts val="0"/>
              </a:spcBef>
              <a:spcAft>
                <a:spcPts val="0"/>
              </a:spcAft>
              <a:buNone/>
            </a:pPr>
            <a:endParaRPr sz="1800" b="1" u="sng">
              <a:solidFill>
                <a:schemeClr val="dk1"/>
              </a:solidFill>
              <a:latin typeface="Arial"/>
              <a:ea typeface="Arial"/>
              <a:cs typeface="Arial"/>
              <a:sym typeface="Arial"/>
            </a:endParaRPr>
          </a:p>
        </p:txBody>
      </p:sp>
      <p:pic>
        <p:nvPicPr>
          <p:cNvPr id="192" name="Google Shape;192;g322e44f4167_0_4"/>
          <p:cNvPicPr preferRelativeResize="0"/>
          <p:nvPr/>
        </p:nvPicPr>
        <p:blipFill>
          <a:blip r:embed="rId5">
            <a:alphaModFix/>
          </a:blip>
          <a:stretch>
            <a:fillRect/>
          </a:stretch>
        </p:blipFill>
        <p:spPr>
          <a:xfrm>
            <a:off x="1075982" y="5581395"/>
            <a:ext cx="1109575" cy="1207631"/>
          </a:xfrm>
          <a:prstGeom prst="rect">
            <a:avLst/>
          </a:prstGeom>
          <a:noFill/>
          <a:ln>
            <a:noFill/>
          </a:ln>
        </p:spPr>
      </p:pic>
      <p:pic>
        <p:nvPicPr>
          <p:cNvPr id="193" name="Google Shape;193;g322e44f4167_0_4"/>
          <p:cNvPicPr preferRelativeResize="0"/>
          <p:nvPr/>
        </p:nvPicPr>
        <p:blipFill>
          <a:blip r:embed="rId6">
            <a:alphaModFix/>
          </a:blip>
          <a:stretch>
            <a:fillRect/>
          </a:stretch>
        </p:blipFill>
        <p:spPr>
          <a:xfrm>
            <a:off x="2430663" y="5264821"/>
            <a:ext cx="1438378" cy="1444800"/>
          </a:xfrm>
          <a:prstGeom prst="rect">
            <a:avLst/>
          </a:prstGeom>
          <a:noFill/>
          <a:ln>
            <a:noFill/>
          </a:ln>
        </p:spPr>
      </p:pic>
      <p:pic>
        <p:nvPicPr>
          <p:cNvPr id="194" name="Google Shape;194;g322e44f4167_0_4"/>
          <p:cNvPicPr preferRelativeResize="0"/>
          <p:nvPr/>
        </p:nvPicPr>
        <p:blipFill>
          <a:blip r:embed="rId7">
            <a:alphaModFix/>
          </a:blip>
          <a:stretch>
            <a:fillRect/>
          </a:stretch>
        </p:blipFill>
        <p:spPr>
          <a:xfrm>
            <a:off x="10472775" y="5073007"/>
            <a:ext cx="1438375" cy="1828443"/>
          </a:xfrm>
          <a:prstGeom prst="rect">
            <a:avLst/>
          </a:prstGeom>
          <a:noFill/>
          <a:ln>
            <a:noFill/>
          </a:ln>
        </p:spPr>
      </p:pic>
      <p:pic>
        <p:nvPicPr>
          <p:cNvPr id="195" name="Google Shape;195;g322e44f4167_0_4"/>
          <p:cNvPicPr preferRelativeResize="0"/>
          <p:nvPr/>
        </p:nvPicPr>
        <p:blipFill>
          <a:blip r:embed="rId8">
            <a:alphaModFix/>
          </a:blip>
          <a:stretch>
            <a:fillRect/>
          </a:stretch>
        </p:blipFill>
        <p:spPr>
          <a:xfrm>
            <a:off x="3392475" y="2391572"/>
            <a:ext cx="1624075" cy="16313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g322e44f4167_0_25"/>
          <p:cNvSpPr txBox="1"/>
          <p:nvPr/>
        </p:nvSpPr>
        <p:spPr>
          <a:xfrm>
            <a:off x="2705493" y="447210"/>
            <a:ext cx="7032300" cy="36930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Topic Title: </a:t>
            </a:r>
            <a:r>
              <a:rPr lang="en-GB" sz="1800">
                <a:solidFill>
                  <a:schemeClr val="dk1"/>
                </a:solidFill>
              </a:rPr>
              <a:t>Spring</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Term: </a:t>
            </a:r>
            <a:r>
              <a:rPr lang="en-GB" sz="1800">
                <a:solidFill>
                  <a:schemeClr val="dk1"/>
                </a:solidFill>
              </a:rPr>
              <a:t>Spring </a:t>
            </a:r>
            <a:r>
              <a:rPr lang="en-GB" sz="1800" b="1">
                <a:solidFill>
                  <a:schemeClr val="dk1"/>
                </a:solidFill>
                <a:latin typeface="Arial"/>
                <a:ea typeface="Arial"/>
                <a:cs typeface="Arial"/>
                <a:sym typeface="Arial"/>
              </a:rPr>
              <a:t> </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Class: </a:t>
            </a:r>
            <a:r>
              <a:rPr lang="en-GB" sz="1800">
                <a:solidFill>
                  <a:schemeClr val="dk1"/>
                </a:solidFill>
              </a:rPr>
              <a:t>N/R/Y1  RW</a:t>
            </a:r>
            <a:endParaRPr/>
          </a:p>
        </p:txBody>
      </p:sp>
      <p:sp>
        <p:nvSpPr>
          <p:cNvPr id="201" name="Google Shape;201;g322e44f4167_0_25"/>
          <p:cNvSpPr/>
          <p:nvPr/>
        </p:nvSpPr>
        <p:spPr>
          <a:xfrm>
            <a:off x="4527222" y="3240602"/>
            <a:ext cx="2705400" cy="1310400"/>
          </a:xfrm>
          <a:prstGeom prst="ellipse">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b="1">
                <a:solidFill>
                  <a:schemeClr val="dk1"/>
                </a:solidFill>
              </a:rPr>
              <a:t>Easter </a:t>
            </a:r>
            <a:endParaRPr/>
          </a:p>
        </p:txBody>
      </p:sp>
      <p:sp>
        <p:nvSpPr>
          <p:cNvPr id="202" name="Google Shape;202;g322e44f4167_0_25"/>
          <p:cNvSpPr/>
          <p:nvPr/>
        </p:nvSpPr>
        <p:spPr>
          <a:xfrm>
            <a:off x="8316525" y="1420626"/>
            <a:ext cx="3383400" cy="12180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Science and Technology</a:t>
            </a:r>
            <a:endParaRPr/>
          </a:p>
          <a:p>
            <a:pPr marL="0" marR="0" lvl="0" indent="0" algn="ctr" rtl="0">
              <a:spcBef>
                <a:spcPts val="0"/>
              </a:spcBef>
              <a:spcAft>
                <a:spcPts val="0"/>
              </a:spcAft>
              <a:buNone/>
            </a:pPr>
            <a:r>
              <a:rPr lang="en-GB" sz="1200" b="1" u="sng">
                <a:solidFill>
                  <a:schemeClr val="dk1"/>
                </a:solidFill>
                <a:latin typeface="Calibri"/>
                <a:ea typeface="Calibri"/>
                <a:cs typeface="Calibri"/>
                <a:sym typeface="Calibri"/>
              </a:rPr>
              <a:t> </a:t>
            </a:r>
            <a:r>
              <a:rPr lang="en-GB" sz="1200">
                <a:solidFill>
                  <a:schemeClr val="dk1"/>
                </a:solidFill>
                <a:latin typeface="Calibri"/>
                <a:ea typeface="Calibri"/>
                <a:cs typeface="Calibri"/>
                <a:sym typeface="Calibri"/>
              </a:rPr>
              <a:t>Change of state- making chocolate nests </a:t>
            </a:r>
            <a:endParaRPr>
              <a:latin typeface="Calibri"/>
              <a:ea typeface="Calibri"/>
              <a:cs typeface="Calibri"/>
              <a:sym typeface="Calibri"/>
            </a:endParaRPr>
          </a:p>
        </p:txBody>
      </p:sp>
      <p:sp>
        <p:nvSpPr>
          <p:cNvPr id="203" name="Google Shape;203;g322e44f4167_0_25"/>
          <p:cNvSpPr/>
          <p:nvPr/>
        </p:nvSpPr>
        <p:spPr>
          <a:xfrm>
            <a:off x="8316526" y="3962910"/>
            <a:ext cx="23472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Maths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Repeating pattern</a:t>
            </a:r>
            <a:endParaRPr sz="1200">
              <a:solidFill>
                <a:schemeClr val="dk1"/>
              </a:solidFill>
            </a:endParaRPr>
          </a:p>
          <a:p>
            <a:pPr marL="0" marR="0" lvl="0" indent="0" algn="ctr" rtl="0">
              <a:spcBef>
                <a:spcPts val="0"/>
              </a:spcBef>
              <a:spcAft>
                <a:spcPts val="0"/>
              </a:spcAft>
              <a:buNone/>
            </a:pPr>
            <a:r>
              <a:rPr lang="en-GB" sz="1200">
                <a:solidFill>
                  <a:schemeClr val="dk1"/>
                </a:solidFill>
              </a:rPr>
              <a:t>2d shape </a:t>
            </a:r>
            <a:endParaRPr sz="1200">
              <a:solidFill>
                <a:schemeClr val="dk1"/>
              </a:solidFill>
            </a:endParaRPr>
          </a:p>
          <a:p>
            <a:pPr marL="0" marR="0" lvl="0" indent="0" algn="ctr" rtl="0">
              <a:spcBef>
                <a:spcPts val="0"/>
              </a:spcBef>
              <a:spcAft>
                <a:spcPts val="0"/>
              </a:spcAft>
              <a:buNone/>
            </a:pPr>
            <a:r>
              <a:rPr lang="en-GB" sz="1200">
                <a:solidFill>
                  <a:schemeClr val="dk1"/>
                </a:solidFill>
              </a:rPr>
              <a:t>3d shape </a:t>
            </a:r>
            <a:endParaRPr sz="1200">
              <a:solidFill>
                <a:schemeClr val="dk1"/>
              </a:solidFill>
            </a:endParaRPr>
          </a:p>
          <a:p>
            <a:pPr marL="0" marR="0" lvl="0" indent="0" algn="ctr" rtl="0">
              <a:spcBef>
                <a:spcPts val="0"/>
              </a:spcBef>
              <a:spcAft>
                <a:spcPts val="0"/>
              </a:spcAft>
              <a:buNone/>
            </a:pPr>
            <a:r>
              <a:rPr lang="en-GB" sz="1200" b="1" u="sng">
                <a:solidFill>
                  <a:schemeClr val="dk1"/>
                </a:solidFill>
                <a:latin typeface="Arial"/>
                <a:ea typeface="Arial"/>
                <a:cs typeface="Arial"/>
                <a:sym typeface="Arial"/>
              </a:rPr>
              <a:t>  </a:t>
            </a:r>
            <a:endParaRPr/>
          </a:p>
        </p:txBody>
      </p:sp>
      <p:sp>
        <p:nvSpPr>
          <p:cNvPr id="204" name="Google Shape;204;g322e44f4167_0_25"/>
          <p:cNvSpPr/>
          <p:nvPr/>
        </p:nvSpPr>
        <p:spPr>
          <a:xfrm>
            <a:off x="4659447" y="5309565"/>
            <a:ext cx="23472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Humanities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RVE- Easter story- new life</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Planning own Easter egg hunt- making maps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800">
                <a:solidFill>
                  <a:schemeClr val="dk1"/>
                </a:solidFill>
                <a:latin typeface="Calibri"/>
                <a:ea typeface="Calibri"/>
                <a:cs typeface="Calibri"/>
                <a:sym typeface="Calibri"/>
              </a:rPr>
              <a:t>  </a:t>
            </a:r>
            <a:endParaRPr/>
          </a:p>
        </p:txBody>
      </p:sp>
      <p:pic>
        <p:nvPicPr>
          <p:cNvPr id="205" name="Google Shape;205;g322e44f4167_0_25"/>
          <p:cNvPicPr preferRelativeResize="0"/>
          <p:nvPr/>
        </p:nvPicPr>
        <p:blipFill rotWithShape="1">
          <a:blip r:embed="rId3">
            <a:alphaModFix/>
          </a:blip>
          <a:srcRect/>
          <a:stretch/>
        </p:blipFill>
        <p:spPr>
          <a:xfrm>
            <a:off x="10240303" y="135606"/>
            <a:ext cx="1109568" cy="1072989"/>
          </a:xfrm>
          <a:prstGeom prst="rect">
            <a:avLst/>
          </a:prstGeom>
          <a:noFill/>
          <a:ln>
            <a:noFill/>
          </a:ln>
        </p:spPr>
      </p:pic>
      <p:sp>
        <p:nvSpPr>
          <p:cNvPr id="206" name="Google Shape;206;g322e44f4167_0_25"/>
          <p:cNvSpPr/>
          <p:nvPr/>
        </p:nvSpPr>
        <p:spPr>
          <a:xfrm>
            <a:off x="622169" y="5309565"/>
            <a:ext cx="3433800" cy="1444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Expressive Arts</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Marble painting eggs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Repeating pattern </a:t>
            </a:r>
            <a:endParaRPr sz="1200">
              <a:solidFill>
                <a:schemeClr val="dk1"/>
              </a:solidFill>
              <a:latin typeface="Calibri"/>
              <a:ea typeface="Calibri"/>
              <a:cs typeface="Calibri"/>
              <a:sym typeface="Calibri"/>
            </a:endParaRPr>
          </a:p>
        </p:txBody>
      </p:sp>
      <p:sp>
        <p:nvSpPr>
          <p:cNvPr id="207" name="Google Shape;207;g322e44f4167_0_25"/>
          <p:cNvSpPr/>
          <p:nvPr/>
        </p:nvSpPr>
        <p:spPr>
          <a:xfrm>
            <a:off x="230956" y="1979326"/>
            <a:ext cx="2955300" cy="30690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Language and Literacy</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Oracy:</a:t>
            </a:r>
            <a:endParaRPr/>
          </a:p>
          <a:p>
            <a:pPr marL="0" marR="0" lvl="0" indent="0" algn="l" rtl="0">
              <a:spcBef>
                <a:spcPts val="0"/>
              </a:spcBef>
              <a:spcAft>
                <a:spcPts val="0"/>
              </a:spcAft>
              <a:buNone/>
            </a:pPr>
            <a:r>
              <a:rPr lang="en-GB" sz="1200">
                <a:solidFill>
                  <a:schemeClr val="dk1"/>
                </a:solidFill>
              </a:rPr>
              <a:t>Sing easter songs </a:t>
            </a:r>
            <a:endParaRPr sz="1200">
              <a:solidFill>
                <a:schemeClr val="dk1"/>
              </a:solidFill>
            </a:endParaRPr>
          </a:p>
          <a:p>
            <a:pPr marL="0" marR="0" lvl="0" indent="0" algn="l" rtl="0">
              <a:spcBef>
                <a:spcPts val="0"/>
              </a:spcBef>
              <a:spcAft>
                <a:spcPts val="0"/>
              </a:spcAft>
              <a:buNone/>
            </a:pPr>
            <a:r>
              <a:rPr lang="en-GB" sz="1200">
                <a:solidFill>
                  <a:schemeClr val="dk1"/>
                </a:solidFill>
              </a:rPr>
              <a:t>Discuss the Easter story</a:t>
            </a:r>
            <a:endParaRPr sz="1200">
              <a:solidFill>
                <a:schemeClr val="dk1"/>
              </a:solidFil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Reading:</a:t>
            </a:r>
            <a:endParaRPr/>
          </a:p>
          <a:p>
            <a:pPr marL="0" marR="0" lvl="0" indent="0" algn="l" rtl="0">
              <a:spcBef>
                <a:spcPts val="0"/>
              </a:spcBef>
              <a:spcAft>
                <a:spcPts val="0"/>
              </a:spcAft>
              <a:buNone/>
            </a:pPr>
            <a:r>
              <a:rPr lang="en-GB" sz="1200">
                <a:latin typeface="Calibri"/>
                <a:ea typeface="Calibri"/>
                <a:cs typeface="Calibri"/>
                <a:sym typeface="Calibri"/>
              </a:rPr>
              <a:t>Easter themed stories</a:t>
            </a:r>
            <a:endParaRPr sz="1200">
              <a:latin typeface="Calibri"/>
              <a:ea typeface="Calibri"/>
              <a:cs typeface="Calibri"/>
              <a:sym typeface="Calibri"/>
            </a:endParaRPr>
          </a:p>
          <a:p>
            <a:pPr marL="0" marR="0" lvl="0" indent="0" algn="l" rtl="0">
              <a:spcBef>
                <a:spcPts val="0"/>
              </a:spcBef>
              <a:spcAft>
                <a:spcPts val="0"/>
              </a:spcAft>
              <a:buNone/>
            </a:pPr>
            <a:r>
              <a:rPr lang="en-GB" sz="1200">
                <a:latin typeface="Calibri"/>
                <a:ea typeface="Calibri"/>
                <a:cs typeface="Calibri"/>
                <a:sym typeface="Calibri"/>
              </a:rPr>
              <a:t>CVC words </a:t>
            </a:r>
            <a:endParaRPr sz="1200">
              <a:latin typeface="Calibri"/>
              <a:ea typeface="Calibri"/>
              <a:cs typeface="Calibri"/>
              <a:sym typeface="Calibri"/>
            </a:endParaRPr>
          </a:p>
          <a:p>
            <a:pPr marL="0" marR="0" lvl="0" indent="0" algn="l" rtl="0">
              <a:spcBef>
                <a:spcPts val="0"/>
              </a:spcBef>
              <a:spcAft>
                <a:spcPts val="0"/>
              </a:spcAft>
              <a:buNone/>
            </a:pPr>
            <a:r>
              <a:rPr lang="en-GB" sz="1200">
                <a:latin typeface="Calibri"/>
                <a:ea typeface="Calibri"/>
                <a:cs typeface="Calibri"/>
                <a:sym typeface="Calibri"/>
              </a:rPr>
              <a:t>Simple Texts </a:t>
            </a:r>
            <a:endParaRPr sz="1200">
              <a:latin typeface="Calibri"/>
              <a:ea typeface="Calibri"/>
              <a:cs typeface="Calibri"/>
              <a:sym typeface="Calibri"/>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 </a:t>
            </a:r>
            <a:endParaRPr/>
          </a:p>
          <a:p>
            <a:pPr marL="0" marR="0" lvl="0" indent="0" algn="l" rtl="0">
              <a:spcBef>
                <a:spcPts val="0"/>
              </a:spcBef>
              <a:spcAft>
                <a:spcPts val="0"/>
              </a:spcAft>
              <a:buNone/>
            </a:pPr>
            <a:r>
              <a:rPr lang="en-GB" sz="1200" b="1" u="sng">
                <a:solidFill>
                  <a:schemeClr val="dk1"/>
                </a:solidFill>
                <a:latin typeface="Arial"/>
                <a:ea typeface="Arial"/>
                <a:cs typeface="Arial"/>
                <a:sym typeface="Arial"/>
              </a:rPr>
              <a:t>Writing:</a:t>
            </a:r>
            <a:endParaRPr/>
          </a:p>
          <a:p>
            <a:pPr marL="0" marR="0" lvl="0" indent="0" algn="l" rtl="0">
              <a:spcBef>
                <a:spcPts val="0"/>
              </a:spcBef>
              <a:spcAft>
                <a:spcPts val="0"/>
              </a:spcAft>
              <a:buNone/>
            </a:pPr>
            <a:r>
              <a:rPr lang="en-GB" sz="1200">
                <a:solidFill>
                  <a:schemeClr val="dk1"/>
                </a:solidFill>
              </a:rPr>
              <a:t>Writing clues- Easter egg hunt- using positional language </a:t>
            </a:r>
            <a:endParaRPr sz="1200">
              <a:solidFill>
                <a:schemeClr val="dk1"/>
              </a:solidFil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sz="1200" b="1" u="sng">
              <a:solidFill>
                <a:schemeClr val="dk1"/>
              </a:solidFill>
              <a:latin typeface="Arial"/>
              <a:ea typeface="Arial"/>
              <a:cs typeface="Arial"/>
              <a:sym typeface="Arial"/>
            </a:endParaRPr>
          </a:p>
          <a:p>
            <a:pPr marL="0" marR="0" lvl="0" indent="0" algn="l" rtl="0">
              <a:spcBef>
                <a:spcPts val="0"/>
              </a:spcBef>
              <a:spcAft>
                <a:spcPts val="0"/>
              </a:spcAft>
              <a:buNone/>
            </a:pPr>
            <a:endParaRPr/>
          </a:p>
        </p:txBody>
      </p:sp>
      <p:sp>
        <p:nvSpPr>
          <p:cNvPr id="208" name="Google Shape;208;g322e44f4167_0_25"/>
          <p:cNvSpPr/>
          <p:nvPr/>
        </p:nvSpPr>
        <p:spPr>
          <a:xfrm>
            <a:off x="5740256" y="2526122"/>
            <a:ext cx="279300" cy="7008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9" name="Google Shape;209;g322e44f4167_0_25"/>
          <p:cNvSpPr/>
          <p:nvPr/>
        </p:nvSpPr>
        <p:spPr>
          <a:xfrm rot="-5400000">
            <a:off x="3675371" y="3425600"/>
            <a:ext cx="254400" cy="8202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0" name="Google Shape;210;g322e44f4167_0_25"/>
          <p:cNvSpPr/>
          <p:nvPr/>
        </p:nvSpPr>
        <p:spPr>
          <a:xfrm rot="7980127">
            <a:off x="7514840" y="3737420"/>
            <a:ext cx="255562" cy="1176999"/>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 name="Google Shape;211;g322e44f4167_0_25"/>
          <p:cNvSpPr/>
          <p:nvPr/>
        </p:nvSpPr>
        <p:spPr>
          <a:xfrm>
            <a:off x="3851375" y="1035496"/>
            <a:ext cx="4218000" cy="14328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200" b="1" u="sng">
                <a:solidFill>
                  <a:schemeClr val="dk1"/>
                </a:solidFill>
                <a:latin typeface="Arial"/>
                <a:ea typeface="Arial"/>
                <a:cs typeface="Arial"/>
                <a:sym typeface="Arial"/>
              </a:rPr>
              <a:t>Health and Wellbeing</a:t>
            </a:r>
            <a:endParaRPr sz="12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Working as a team- egg hunt</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Talk about my own experiences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Work as team to solve cues  </a:t>
            </a:r>
            <a:endParaRPr sz="1200">
              <a:solidFill>
                <a:schemeClr val="dk1"/>
              </a:solidFill>
              <a:latin typeface="Calibri"/>
              <a:ea typeface="Calibri"/>
              <a:cs typeface="Calibri"/>
              <a:sym typeface="Calibri"/>
            </a:endParaRPr>
          </a:p>
          <a:p>
            <a:pPr marL="0" marR="0" lvl="0" indent="0" algn="ctr" rtl="0">
              <a:spcBef>
                <a:spcPts val="0"/>
              </a:spcBef>
              <a:spcAft>
                <a:spcPts val="0"/>
              </a:spcAft>
              <a:buNone/>
            </a:pPr>
            <a:r>
              <a:rPr lang="en-GB" sz="1200">
                <a:solidFill>
                  <a:schemeClr val="dk1"/>
                </a:solidFill>
                <a:latin typeface="Calibri"/>
                <a:ea typeface="Calibri"/>
                <a:cs typeface="Calibri"/>
                <a:sym typeface="Calibri"/>
              </a:rPr>
              <a:t>Positional language  </a:t>
            </a:r>
            <a:endParaRPr/>
          </a:p>
        </p:txBody>
      </p:sp>
      <p:sp>
        <p:nvSpPr>
          <p:cNvPr id="212" name="Google Shape;212;g322e44f4167_0_25"/>
          <p:cNvSpPr/>
          <p:nvPr/>
        </p:nvSpPr>
        <p:spPr>
          <a:xfrm>
            <a:off x="622169" y="1162740"/>
            <a:ext cx="2017200" cy="702600"/>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b="1">
                <a:solidFill>
                  <a:schemeClr val="dk1"/>
                </a:solidFill>
                <a:latin typeface="Arial"/>
                <a:ea typeface="Arial"/>
                <a:cs typeface="Arial"/>
                <a:sym typeface="Arial"/>
              </a:rPr>
              <a:t>W/C:  7th Ap</a:t>
            </a:r>
            <a:r>
              <a:rPr lang="en-GB" b="1">
                <a:solidFill>
                  <a:schemeClr val="dk1"/>
                </a:solidFill>
              </a:rPr>
              <a:t>ril </a:t>
            </a:r>
            <a:r>
              <a:rPr lang="en-GB" sz="1400" b="1">
                <a:solidFill>
                  <a:schemeClr val="dk1"/>
                </a:solidFill>
                <a:latin typeface="Arial"/>
                <a:ea typeface="Arial"/>
                <a:cs typeface="Arial"/>
                <a:sym typeface="Arial"/>
              </a:rPr>
              <a:t>        </a:t>
            </a:r>
            <a:r>
              <a:rPr lang="en-GB" sz="1800">
                <a:solidFill>
                  <a:schemeClr val="lt1"/>
                </a:solidFill>
                <a:latin typeface="Calibri"/>
                <a:ea typeface="Calibri"/>
                <a:cs typeface="Calibri"/>
                <a:sym typeface="Calibri"/>
              </a:rPr>
              <a:t>:</a:t>
            </a:r>
            <a:endParaRPr/>
          </a:p>
        </p:txBody>
      </p:sp>
      <p:sp>
        <p:nvSpPr>
          <p:cNvPr id="213" name="Google Shape;213;g322e44f4167_0_25"/>
          <p:cNvSpPr/>
          <p:nvPr/>
        </p:nvSpPr>
        <p:spPr>
          <a:xfrm rot="4581425">
            <a:off x="7515433" y="2630550"/>
            <a:ext cx="254377" cy="820321"/>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4" name="Google Shape;214;g322e44f4167_0_25"/>
          <p:cNvSpPr/>
          <p:nvPr/>
        </p:nvSpPr>
        <p:spPr>
          <a:xfrm rot="10800000">
            <a:off x="5745778" y="4586613"/>
            <a:ext cx="279300" cy="700800"/>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g322e44f4167_0_25"/>
          <p:cNvSpPr/>
          <p:nvPr/>
        </p:nvSpPr>
        <p:spPr>
          <a:xfrm rot="-8380128">
            <a:off x="4198207" y="4166928"/>
            <a:ext cx="255406" cy="1177002"/>
          </a:xfrm>
          <a:prstGeom prst="upArrow">
            <a:avLst>
              <a:gd name="adj1" fmla="val 50000"/>
              <a:gd name="adj2" fmla="val 50000"/>
            </a:avLst>
          </a:prstGeom>
          <a:solidFill>
            <a:srgbClr val="59595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g322e44f4167_0_25"/>
          <p:cNvPicPr preferRelativeResize="0"/>
          <p:nvPr/>
        </p:nvPicPr>
        <p:blipFill rotWithShape="1">
          <a:blip r:embed="rId4">
            <a:alphaModFix/>
          </a:blip>
          <a:srcRect/>
          <a:stretch/>
        </p:blipFill>
        <p:spPr>
          <a:xfrm>
            <a:off x="1002318" y="43149"/>
            <a:ext cx="913745" cy="1062597"/>
          </a:xfrm>
          <a:prstGeom prst="rect">
            <a:avLst/>
          </a:prstGeom>
          <a:noFill/>
          <a:ln>
            <a:noFill/>
          </a:ln>
        </p:spPr>
      </p:pic>
      <p:pic>
        <p:nvPicPr>
          <p:cNvPr id="217" name="Google Shape;217;g322e44f4167_0_25"/>
          <p:cNvPicPr preferRelativeResize="0"/>
          <p:nvPr/>
        </p:nvPicPr>
        <p:blipFill>
          <a:blip r:embed="rId5">
            <a:alphaModFix/>
          </a:blip>
          <a:stretch>
            <a:fillRect/>
          </a:stretch>
        </p:blipFill>
        <p:spPr>
          <a:xfrm>
            <a:off x="7468165" y="5286723"/>
            <a:ext cx="1674010" cy="1874900"/>
          </a:xfrm>
          <a:prstGeom prst="rect">
            <a:avLst/>
          </a:prstGeom>
          <a:noFill/>
          <a:ln>
            <a:noFill/>
          </a:ln>
        </p:spPr>
      </p:pic>
      <p:pic>
        <p:nvPicPr>
          <p:cNvPr id="218" name="Google Shape;218;g322e44f4167_0_25"/>
          <p:cNvPicPr preferRelativeResize="0"/>
          <p:nvPr/>
        </p:nvPicPr>
        <p:blipFill>
          <a:blip r:embed="rId6">
            <a:alphaModFix/>
          </a:blip>
          <a:stretch>
            <a:fillRect/>
          </a:stretch>
        </p:blipFill>
        <p:spPr>
          <a:xfrm>
            <a:off x="8843221" y="2791026"/>
            <a:ext cx="1820508" cy="1019485"/>
          </a:xfrm>
          <a:prstGeom prst="rect">
            <a:avLst/>
          </a:prstGeom>
          <a:noFill/>
          <a:ln>
            <a:noFill/>
          </a:ln>
        </p:spPr>
      </p:pic>
      <p:pic>
        <p:nvPicPr>
          <p:cNvPr id="219" name="Google Shape;219;g322e44f4167_0_25"/>
          <p:cNvPicPr preferRelativeResize="0"/>
          <p:nvPr/>
        </p:nvPicPr>
        <p:blipFill>
          <a:blip r:embed="rId7">
            <a:alphaModFix/>
          </a:blip>
          <a:stretch>
            <a:fillRect/>
          </a:stretch>
        </p:blipFill>
        <p:spPr>
          <a:xfrm>
            <a:off x="9450388" y="4960400"/>
            <a:ext cx="2143125" cy="21431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5"/>
          <p:cNvSpPr txBox="1"/>
          <p:nvPr/>
        </p:nvSpPr>
        <p:spPr>
          <a:xfrm>
            <a:off x="2705493" y="447210"/>
            <a:ext cx="7032396" cy="36933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Arial"/>
                <a:ea typeface="Arial"/>
                <a:cs typeface="Arial"/>
                <a:sym typeface="Arial"/>
              </a:rPr>
              <a:t>Topic Title: </a:t>
            </a:r>
            <a:r>
              <a:rPr lang="en-GB" sz="1800">
                <a:solidFill>
                  <a:schemeClr val="dk1"/>
                </a:solidFill>
              </a:rPr>
              <a:t>Winter/Spring/</a:t>
            </a:r>
            <a:r>
              <a:rPr lang="en-GB" sz="1800" b="1">
                <a:solidFill>
                  <a:schemeClr val="dk1"/>
                </a:solidFill>
                <a:latin typeface="Arial"/>
                <a:ea typeface="Arial"/>
                <a:cs typeface="Arial"/>
                <a:sym typeface="Arial"/>
              </a:rPr>
              <a:t> </a:t>
            </a:r>
            <a:r>
              <a:rPr lang="en-GB" sz="1800">
                <a:solidFill>
                  <a:schemeClr val="dk1"/>
                </a:solidFill>
                <a:latin typeface="Arial"/>
                <a:ea typeface="Arial"/>
                <a:cs typeface="Arial"/>
                <a:sym typeface="Arial"/>
              </a:rPr>
              <a:t>     </a:t>
            </a:r>
            <a:r>
              <a:rPr lang="en-GB" sz="1800" b="1">
                <a:solidFill>
                  <a:schemeClr val="dk1"/>
                </a:solidFill>
                <a:latin typeface="Arial"/>
                <a:ea typeface="Arial"/>
                <a:cs typeface="Arial"/>
                <a:sym typeface="Arial"/>
              </a:rPr>
              <a:t>Term: </a:t>
            </a:r>
            <a:r>
              <a:rPr lang="en-GB" sz="1800">
                <a:solidFill>
                  <a:schemeClr val="dk1"/>
                </a:solidFill>
                <a:latin typeface="Arial"/>
                <a:ea typeface="Arial"/>
                <a:cs typeface="Arial"/>
                <a:sym typeface="Arial"/>
              </a:rPr>
              <a:t> Spring    </a:t>
            </a:r>
            <a:r>
              <a:rPr lang="en-GB" sz="1800" b="1">
                <a:solidFill>
                  <a:schemeClr val="dk1"/>
                </a:solidFill>
                <a:latin typeface="Arial"/>
                <a:ea typeface="Arial"/>
                <a:cs typeface="Arial"/>
                <a:sym typeface="Arial"/>
              </a:rPr>
              <a:t>Class: </a:t>
            </a:r>
            <a:r>
              <a:rPr lang="en-GB" sz="1800">
                <a:solidFill>
                  <a:schemeClr val="dk1"/>
                </a:solidFill>
              </a:rPr>
              <a:t>N/R/Y1  RW </a:t>
            </a:r>
            <a:endParaRPr/>
          </a:p>
        </p:txBody>
      </p:sp>
      <p:sp>
        <p:nvSpPr>
          <p:cNvPr id="225" name="Google Shape;225;p5"/>
          <p:cNvSpPr/>
          <p:nvPr/>
        </p:nvSpPr>
        <p:spPr>
          <a:xfrm>
            <a:off x="447775" y="1239574"/>
            <a:ext cx="2347200" cy="37800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 </a:t>
            </a:r>
            <a:r>
              <a:rPr lang="en-GB" sz="1800" b="1" u="sng">
                <a:solidFill>
                  <a:schemeClr val="dk1"/>
                </a:solidFill>
                <a:latin typeface="Arial"/>
                <a:ea typeface="Arial"/>
                <a:cs typeface="Arial"/>
                <a:sym typeface="Arial"/>
              </a:rPr>
              <a:t>Key Vocabulary</a:t>
            </a:r>
            <a:endParaRPr sz="18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Winter</a:t>
            </a:r>
            <a:endParaRPr sz="1200">
              <a:solidFill>
                <a:schemeClr val="dk1"/>
              </a:solidFill>
            </a:endParaRPr>
          </a:p>
          <a:p>
            <a:pPr marL="0" marR="0" lvl="0" indent="0" algn="ctr" rtl="0">
              <a:spcBef>
                <a:spcPts val="0"/>
              </a:spcBef>
              <a:spcAft>
                <a:spcPts val="0"/>
              </a:spcAft>
              <a:buNone/>
            </a:pPr>
            <a:r>
              <a:rPr lang="en-GB" sz="1200">
                <a:solidFill>
                  <a:schemeClr val="dk1"/>
                </a:solidFill>
              </a:rPr>
              <a:t>Snow </a:t>
            </a:r>
            <a:endParaRPr sz="1200">
              <a:solidFill>
                <a:schemeClr val="dk1"/>
              </a:solidFill>
            </a:endParaRPr>
          </a:p>
          <a:p>
            <a:pPr marL="0" marR="0" lvl="0" indent="0" algn="ctr" rtl="0">
              <a:spcBef>
                <a:spcPts val="0"/>
              </a:spcBef>
              <a:spcAft>
                <a:spcPts val="0"/>
              </a:spcAft>
              <a:buNone/>
            </a:pPr>
            <a:r>
              <a:rPr lang="en-GB" sz="1200">
                <a:solidFill>
                  <a:schemeClr val="dk1"/>
                </a:solidFill>
              </a:rPr>
              <a:t>Ice </a:t>
            </a:r>
            <a:endParaRPr sz="1200">
              <a:solidFill>
                <a:schemeClr val="dk1"/>
              </a:solidFill>
            </a:endParaRPr>
          </a:p>
          <a:p>
            <a:pPr marL="0" marR="0" lvl="0" indent="0" algn="ctr" rtl="0">
              <a:spcBef>
                <a:spcPts val="0"/>
              </a:spcBef>
              <a:spcAft>
                <a:spcPts val="0"/>
              </a:spcAft>
              <a:buNone/>
            </a:pPr>
            <a:r>
              <a:rPr lang="en-GB" sz="1200">
                <a:solidFill>
                  <a:schemeClr val="dk1"/>
                </a:solidFill>
              </a:rPr>
              <a:t>Frost </a:t>
            </a:r>
            <a:endParaRPr sz="1200">
              <a:solidFill>
                <a:schemeClr val="dk1"/>
              </a:solidFill>
            </a:endParaRPr>
          </a:p>
          <a:p>
            <a:pPr marL="0" marR="0" lvl="0" indent="0" algn="ctr" rtl="0">
              <a:spcBef>
                <a:spcPts val="0"/>
              </a:spcBef>
              <a:spcAft>
                <a:spcPts val="0"/>
              </a:spcAft>
              <a:buNone/>
            </a:pPr>
            <a:r>
              <a:rPr lang="en-GB" sz="1200">
                <a:solidFill>
                  <a:schemeClr val="dk1"/>
                </a:solidFill>
              </a:rPr>
              <a:t>Polar </a:t>
            </a:r>
            <a:endParaRPr sz="1200">
              <a:solidFill>
                <a:schemeClr val="dk1"/>
              </a:solidFill>
            </a:endParaRPr>
          </a:p>
          <a:p>
            <a:pPr marL="0" marR="0" lvl="0" indent="0" algn="ctr" rtl="0">
              <a:spcBef>
                <a:spcPts val="0"/>
              </a:spcBef>
              <a:spcAft>
                <a:spcPts val="0"/>
              </a:spcAft>
              <a:buNone/>
            </a:pPr>
            <a:r>
              <a:rPr lang="en-GB" sz="1200">
                <a:solidFill>
                  <a:schemeClr val="dk1"/>
                </a:solidFill>
              </a:rPr>
              <a:t>Frozen </a:t>
            </a:r>
            <a:endParaRPr sz="1200">
              <a:solidFill>
                <a:schemeClr val="dk1"/>
              </a:solidFill>
            </a:endParaRPr>
          </a:p>
          <a:p>
            <a:pPr marL="0" marR="0" lvl="0" indent="0" algn="ctr" rtl="0">
              <a:spcBef>
                <a:spcPts val="0"/>
              </a:spcBef>
              <a:spcAft>
                <a:spcPts val="0"/>
              </a:spcAft>
              <a:buNone/>
            </a:pPr>
            <a:r>
              <a:rPr lang="en-GB" sz="1200">
                <a:solidFill>
                  <a:schemeClr val="dk1"/>
                </a:solidFill>
              </a:rPr>
              <a:t>Freezing </a:t>
            </a:r>
            <a:endParaRPr sz="1200">
              <a:solidFill>
                <a:schemeClr val="dk1"/>
              </a:solidFill>
            </a:endParaRPr>
          </a:p>
          <a:p>
            <a:pPr marL="0" marR="0" lvl="0" indent="0" algn="ctr" rtl="0">
              <a:spcBef>
                <a:spcPts val="0"/>
              </a:spcBef>
              <a:spcAft>
                <a:spcPts val="0"/>
              </a:spcAft>
              <a:buNone/>
            </a:pPr>
            <a:r>
              <a:rPr lang="en-GB" sz="1200">
                <a:solidFill>
                  <a:schemeClr val="dk1"/>
                </a:solidFill>
              </a:rPr>
              <a:t>Temperature</a:t>
            </a:r>
            <a:endParaRPr sz="1200">
              <a:solidFill>
                <a:schemeClr val="dk1"/>
              </a:solidFill>
            </a:endParaRPr>
          </a:p>
          <a:p>
            <a:pPr marL="0" marR="0" lvl="0" indent="0" algn="ctr" rtl="0">
              <a:spcBef>
                <a:spcPts val="0"/>
              </a:spcBef>
              <a:spcAft>
                <a:spcPts val="0"/>
              </a:spcAft>
              <a:buNone/>
            </a:pPr>
            <a:r>
              <a:rPr lang="en-GB" sz="1200">
                <a:solidFill>
                  <a:schemeClr val="dk1"/>
                </a:solidFill>
              </a:rPr>
              <a:t>Penguins </a:t>
            </a:r>
            <a:endParaRPr sz="1200">
              <a:solidFill>
                <a:schemeClr val="dk1"/>
              </a:solidFill>
            </a:endParaRPr>
          </a:p>
          <a:p>
            <a:pPr marL="0" marR="0" lvl="0" indent="0" algn="ctr" rtl="0">
              <a:spcBef>
                <a:spcPts val="0"/>
              </a:spcBef>
              <a:spcAft>
                <a:spcPts val="0"/>
              </a:spcAft>
              <a:buNone/>
            </a:pPr>
            <a:r>
              <a:rPr lang="en-GB" sz="1200">
                <a:solidFill>
                  <a:schemeClr val="dk1"/>
                </a:solidFill>
              </a:rPr>
              <a:t>Blubber</a:t>
            </a:r>
            <a:endParaRPr sz="1200">
              <a:solidFill>
                <a:schemeClr val="dk1"/>
              </a:solidFill>
            </a:endParaRPr>
          </a:p>
          <a:p>
            <a:pPr marL="0" marR="0" lvl="0" indent="0" algn="ctr" rtl="0">
              <a:spcBef>
                <a:spcPts val="0"/>
              </a:spcBef>
              <a:spcAft>
                <a:spcPts val="0"/>
              </a:spcAft>
              <a:buNone/>
            </a:pPr>
            <a:r>
              <a:rPr lang="en-GB" sz="1200">
                <a:solidFill>
                  <a:schemeClr val="dk1"/>
                </a:solidFill>
              </a:rPr>
              <a:t>Spring </a:t>
            </a:r>
            <a:endParaRPr sz="1200">
              <a:solidFill>
                <a:schemeClr val="dk1"/>
              </a:solidFill>
            </a:endParaRPr>
          </a:p>
          <a:p>
            <a:pPr marL="0" marR="0" lvl="0" indent="0" algn="ctr" rtl="0">
              <a:spcBef>
                <a:spcPts val="0"/>
              </a:spcBef>
              <a:spcAft>
                <a:spcPts val="0"/>
              </a:spcAft>
              <a:buNone/>
            </a:pPr>
            <a:r>
              <a:rPr lang="en-GB" sz="1200">
                <a:solidFill>
                  <a:schemeClr val="dk1"/>
                </a:solidFill>
              </a:rPr>
              <a:t>New life </a:t>
            </a:r>
            <a:endParaRPr sz="1200">
              <a:solidFill>
                <a:schemeClr val="dk1"/>
              </a:solidFill>
            </a:endParaRPr>
          </a:p>
          <a:p>
            <a:pPr marL="0" marR="0" lvl="0" indent="0" algn="ctr" rtl="0">
              <a:spcBef>
                <a:spcPts val="0"/>
              </a:spcBef>
              <a:spcAft>
                <a:spcPts val="0"/>
              </a:spcAft>
              <a:buNone/>
            </a:pPr>
            <a:r>
              <a:rPr lang="en-GB" sz="1200">
                <a:solidFill>
                  <a:schemeClr val="dk1"/>
                </a:solidFill>
              </a:rPr>
              <a:t>St David </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ctr" rtl="0">
              <a:spcBef>
                <a:spcPts val="0"/>
              </a:spcBef>
              <a:spcAft>
                <a:spcPts val="0"/>
              </a:spcAft>
              <a:buNone/>
            </a:pPr>
            <a:endParaRPr sz="1200">
              <a:solidFill>
                <a:schemeClr val="dk1"/>
              </a:solidFill>
            </a:endParaRPr>
          </a:p>
        </p:txBody>
      </p:sp>
      <p:sp>
        <p:nvSpPr>
          <p:cNvPr id="226" name="Google Shape;226;p5"/>
          <p:cNvSpPr/>
          <p:nvPr/>
        </p:nvSpPr>
        <p:spPr>
          <a:xfrm>
            <a:off x="8643275" y="3875606"/>
            <a:ext cx="2347274" cy="2467457"/>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u="sng">
                <a:solidFill>
                  <a:schemeClr val="dk1"/>
                </a:solidFill>
                <a:latin typeface="Arial"/>
                <a:ea typeface="Arial"/>
                <a:cs typeface="Arial"/>
                <a:sym typeface="Arial"/>
              </a:rPr>
              <a:t>Dates for Diaries</a:t>
            </a:r>
            <a:endParaRPr sz="1800" b="1" u="sng">
              <a:solidFill>
                <a:schemeClr val="dk1"/>
              </a:solidFill>
              <a:latin typeface="Arial"/>
              <a:ea typeface="Arial"/>
              <a:cs typeface="Arial"/>
              <a:sym typeface="Arial"/>
            </a:endParaRPr>
          </a:p>
          <a:p>
            <a:pPr marL="0" marR="0" lvl="0" indent="0" algn="ctr" rtl="0">
              <a:spcBef>
                <a:spcPts val="0"/>
              </a:spcBef>
              <a:spcAft>
                <a:spcPts val="0"/>
              </a:spcAft>
              <a:buNone/>
            </a:pPr>
            <a:endParaRPr sz="1800" b="1" u="sng">
              <a:solidFill>
                <a:schemeClr val="dk1"/>
              </a:solidFill>
            </a:endParaRPr>
          </a:p>
          <a:p>
            <a:pPr marL="0" marR="0" lvl="0" indent="0" algn="ctr" rtl="0">
              <a:spcBef>
                <a:spcPts val="0"/>
              </a:spcBef>
              <a:spcAft>
                <a:spcPts val="0"/>
              </a:spcAft>
              <a:buNone/>
            </a:pPr>
            <a:r>
              <a:rPr lang="en-GB" sz="1600">
                <a:solidFill>
                  <a:schemeClr val="dk1"/>
                </a:solidFill>
              </a:rPr>
              <a:t>Eisteddfod 7.3.25</a:t>
            </a:r>
            <a:endParaRPr sz="1600">
              <a:solidFill>
                <a:schemeClr val="dk1"/>
              </a:solidFill>
            </a:endParaRPr>
          </a:p>
          <a:p>
            <a:pPr marL="0" marR="0" lvl="0" indent="0" algn="ctr" rtl="0">
              <a:spcBef>
                <a:spcPts val="0"/>
              </a:spcBef>
              <a:spcAft>
                <a:spcPts val="0"/>
              </a:spcAft>
              <a:buNone/>
            </a:pPr>
            <a:endParaRPr sz="1600">
              <a:solidFill>
                <a:schemeClr val="dk1"/>
              </a:solidFill>
            </a:endParaRPr>
          </a:p>
          <a:p>
            <a:pPr marL="0" marR="0" lvl="0" indent="0" algn="ctr" rtl="0">
              <a:spcBef>
                <a:spcPts val="0"/>
              </a:spcBef>
              <a:spcAft>
                <a:spcPts val="0"/>
              </a:spcAft>
              <a:buNone/>
            </a:pPr>
            <a:r>
              <a:rPr lang="en-GB" sz="1600">
                <a:solidFill>
                  <a:schemeClr val="dk1"/>
                </a:solidFill>
              </a:rPr>
              <a:t>Trip to the farm </a:t>
            </a:r>
            <a:endParaRPr sz="1600">
              <a:solidFill>
                <a:schemeClr val="dk1"/>
              </a:solidFill>
            </a:endParaRPr>
          </a:p>
        </p:txBody>
      </p:sp>
      <p:pic>
        <p:nvPicPr>
          <p:cNvPr id="227" name="Google Shape;227;p5"/>
          <p:cNvPicPr preferRelativeResize="0"/>
          <p:nvPr/>
        </p:nvPicPr>
        <p:blipFill rotWithShape="1">
          <a:blip r:embed="rId3">
            <a:alphaModFix/>
          </a:blip>
          <a:srcRect/>
          <a:stretch/>
        </p:blipFill>
        <p:spPr>
          <a:xfrm>
            <a:off x="10552960" y="166587"/>
            <a:ext cx="1109568" cy="1072989"/>
          </a:xfrm>
          <a:prstGeom prst="rect">
            <a:avLst/>
          </a:prstGeom>
          <a:noFill/>
          <a:ln>
            <a:noFill/>
          </a:ln>
        </p:spPr>
      </p:pic>
      <p:sp>
        <p:nvSpPr>
          <p:cNvPr id="228" name="Google Shape;228;p5"/>
          <p:cNvSpPr/>
          <p:nvPr/>
        </p:nvSpPr>
        <p:spPr>
          <a:xfrm>
            <a:off x="5876743" y="1239576"/>
            <a:ext cx="2347274" cy="2370889"/>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u="sng">
                <a:solidFill>
                  <a:schemeClr val="dk1"/>
                </a:solidFill>
                <a:latin typeface="Arial"/>
                <a:ea typeface="Arial"/>
                <a:cs typeface="Arial"/>
                <a:sym typeface="Arial"/>
              </a:rPr>
              <a:t>MFL</a:t>
            </a:r>
            <a:endParaRPr sz="1800" b="1" u="sng">
              <a:solidFill>
                <a:schemeClr val="dk1"/>
              </a:solidFill>
              <a:latin typeface="Arial"/>
              <a:ea typeface="Arial"/>
              <a:cs typeface="Arial"/>
              <a:sym typeface="Arial"/>
            </a:endParaRPr>
          </a:p>
          <a:p>
            <a:pPr marL="0" marR="0" lvl="0" indent="0" algn="ctr" rtl="0">
              <a:spcBef>
                <a:spcPts val="0"/>
              </a:spcBef>
              <a:spcAft>
                <a:spcPts val="0"/>
              </a:spcAft>
              <a:buNone/>
            </a:pPr>
            <a:r>
              <a:rPr lang="en-GB" sz="1800" b="1" u="sng">
                <a:solidFill>
                  <a:schemeClr val="dk1"/>
                </a:solidFill>
                <a:latin typeface="Arial"/>
                <a:ea typeface="Arial"/>
                <a:cs typeface="Arial"/>
                <a:sym typeface="Arial"/>
              </a:rPr>
              <a:t>  </a:t>
            </a:r>
            <a:r>
              <a:rPr lang="en-GB">
                <a:solidFill>
                  <a:schemeClr val="dk1"/>
                </a:solidFill>
              </a:rPr>
              <a:t>Use simple greetings in Welsh/French/</a:t>
            </a:r>
            <a:endParaRPr>
              <a:solidFill>
                <a:schemeClr val="dk1"/>
              </a:solidFill>
            </a:endParaRPr>
          </a:p>
          <a:p>
            <a:pPr marL="0" marR="0" lvl="0" indent="0" algn="ctr" rtl="0">
              <a:spcBef>
                <a:spcPts val="0"/>
              </a:spcBef>
              <a:spcAft>
                <a:spcPts val="0"/>
              </a:spcAft>
              <a:buNone/>
            </a:pPr>
            <a:r>
              <a:rPr lang="en-GB">
                <a:solidFill>
                  <a:schemeClr val="dk1"/>
                </a:solidFill>
              </a:rPr>
              <a:t>German/ Spanish  </a:t>
            </a:r>
            <a:endParaRPr>
              <a:solidFill>
                <a:schemeClr val="dk1"/>
              </a:solidFill>
            </a:endParaRPr>
          </a:p>
          <a:p>
            <a:pPr marL="0" marR="0" lvl="0" indent="0" algn="ctr" rtl="0">
              <a:spcBef>
                <a:spcPts val="0"/>
              </a:spcBef>
              <a:spcAft>
                <a:spcPts val="0"/>
              </a:spcAft>
              <a:buNone/>
            </a:pPr>
            <a:endParaRPr sz="1800" b="1" u="sng">
              <a:solidFill>
                <a:schemeClr val="dk1"/>
              </a:solidFill>
            </a:endParaRPr>
          </a:p>
          <a:p>
            <a:pPr marL="0" marR="0" lvl="0" indent="0" algn="ctr" rtl="0">
              <a:spcBef>
                <a:spcPts val="0"/>
              </a:spcBef>
              <a:spcAft>
                <a:spcPts val="0"/>
              </a:spcAft>
              <a:buNone/>
            </a:pPr>
            <a:r>
              <a:rPr lang="en-GB" sz="1200">
                <a:solidFill>
                  <a:schemeClr val="dk1"/>
                </a:solidFill>
              </a:rPr>
              <a:t>Sing songs in German and French </a:t>
            </a:r>
            <a:r>
              <a:rPr lang="en-GB" sz="1800" b="1" u="sng">
                <a:solidFill>
                  <a:schemeClr val="dk1"/>
                </a:solidFill>
                <a:latin typeface="Arial"/>
                <a:ea typeface="Arial"/>
                <a:cs typeface="Arial"/>
                <a:sym typeface="Arial"/>
              </a:rPr>
              <a:t> </a:t>
            </a:r>
            <a:endParaRPr/>
          </a:p>
        </p:txBody>
      </p:sp>
      <p:sp>
        <p:nvSpPr>
          <p:cNvPr id="229" name="Google Shape;229;p5"/>
          <p:cNvSpPr/>
          <p:nvPr/>
        </p:nvSpPr>
        <p:spPr>
          <a:xfrm>
            <a:off x="8564252" y="1238600"/>
            <a:ext cx="2347274" cy="2370889"/>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u="sng">
                <a:solidFill>
                  <a:schemeClr val="dk1"/>
                </a:solidFill>
                <a:latin typeface="Arial"/>
                <a:ea typeface="Arial"/>
                <a:cs typeface="Arial"/>
                <a:sym typeface="Arial"/>
              </a:rPr>
              <a:t>RVE</a:t>
            </a:r>
            <a:endParaRPr sz="1800" b="1" u="sng">
              <a:solidFill>
                <a:schemeClr val="dk1"/>
              </a:solidFill>
              <a:latin typeface="Arial"/>
              <a:ea typeface="Arial"/>
              <a:cs typeface="Arial"/>
              <a:sym typeface="Arial"/>
            </a:endParaRPr>
          </a:p>
          <a:p>
            <a:pPr marL="0" marR="0" lvl="0" indent="0" algn="ctr" rtl="0">
              <a:spcBef>
                <a:spcPts val="0"/>
              </a:spcBef>
              <a:spcAft>
                <a:spcPts val="0"/>
              </a:spcAft>
              <a:buNone/>
            </a:pPr>
            <a:endParaRPr sz="1200">
              <a:solidFill>
                <a:schemeClr val="dk1"/>
              </a:solidFill>
            </a:endParaRPr>
          </a:p>
          <a:p>
            <a:pPr marL="0" marR="0" lvl="0" indent="0" algn="l" rtl="0">
              <a:spcBef>
                <a:spcPts val="0"/>
              </a:spcBef>
              <a:spcAft>
                <a:spcPts val="0"/>
              </a:spcAft>
              <a:buNone/>
            </a:pPr>
            <a:r>
              <a:rPr lang="en-GB" sz="1200">
                <a:solidFill>
                  <a:schemeClr val="dk1"/>
                </a:solidFill>
              </a:rPr>
              <a:t>Celebrations-How do people celebrate? </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l" rtl="0">
              <a:spcBef>
                <a:spcPts val="0"/>
              </a:spcBef>
              <a:spcAft>
                <a:spcPts val="0"/>
              </a:spcAft>
              <a:buNone/>
            </a:pPr>
            <a:r>
              <a:rPr lang="en-GB" sz="1200">
                <a:solidFill>
                  <a:schemeClr val="dk1"/>
                </a:solidFill>
              </a:rPr>
              <a:t>Easter=What is Easter? r </a:t>
            </a:r>
            <a:r>
              <a:rPr lang="en-GB" sz="1800" b="1" u="sng">
                <a:solidFill>
                  <a:schemeClr val="dk1"/>
                </a:solidFill>
                <a:latin typeface="Arial"/>
                <a:ea typeface="Arial"/>
                <a:cs typeface="Arial"/>
                <a:sym typeface="Arial"/>
              </a:rPr>
              <a:t>   </a:t>
            </a:r>
            <a:endParaRPr/>
          </a:p>
        </p:txBody>
      </p:sp>
      <p:sp>
        <p:nvSpPr>
          <p:cNvPr id="230" name="Google Shape;230;p5"/>
          <p:cNvSpPr/>
          <p:nvPr/>
        </p:nvSpPr>
        <p:spPr>
          <a:xfrm>
            <a:off x="3188855" y="3875608"/>
            <a:ext cx="2321695" cy="2449779"/>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u="sng">
                <a:solidFill>
                  <a:schemeClr val="dk1"/>
                </a:solidFill>
                <a:latin typeface="Arial"/>
                <a:ea typeface="Arial"/>
                <a:cs typeface="Arial"/>
                <a:sym typeface="Arial"/>
              </a:rPr>
              <a:t>  </a:t>
            </a:r>
            <a:endParaRPr/>
          </a:p>
        </p:txBody>
      </p:sp>
      <p:sp>
        <p:nvSpPr>
          <p:cNvPr id="231" name="Google Shape;231;p5"/>
          <p:cNvSpPr/>
          <p:nvPr/>
        </p:nvSpPr>
        <p:spPr>
          <a:xfrm>
            <a:off x="5876743" y="3875607"/>
            <a:ext cx="2390563" cy="244978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b="1" u="sng">
              <a:solidFill>
                <a:schemeClr val="dk1"/>
              </a:solidFill>
              <a:latin typeface="Arial"/>
              <a:ea typeface="Arial"/>
              <a:cs typeface="Arial"/>
              <a:sym typeface="Arial"/>
            </a:endParaRPr>
          </a:p>
        </p:txBody>
      </p:sp>
      <p:sp>
        <p:nvSpPr>
          <p:cNvPr id="232" name="Google Shape;232;p5"/>
          <p:cNvSpPr/>
          <p:nvPr/>
        </p:nvSpPr>
        <p:spPr>
          <a:xfrm>
            <a:off x="3163275" y="1239575"/>
            <a:ext cx="2347200" cy="26361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1800"/>
              <a:buFont typeface="Arial"/>
              <a:buNone/>
            </a:pPr>
            <a:r>
              <a:rPr lang="en-GB" sz="1800" b="1" u="sng">
                <a:solidFill>
                  <a:schemeClr val="dk1"/>
                </a:solidFill>
              </a:rPr>
              <a:t>Welsh </a:t>
            </a:r>
            <a:endParaRPr>
              <a:solidFill>
                <a:schemeClr val="dk1"/>
              </a:solidFill>
            </a:endParaRPr>
          </a:p>
          <a:p>
            <a:pPr marL="0" lvl="0" indent="0" algn="ctr" rtl="0">
              <a:spcBef>
                <a:spcPts val="0"/>
              </a:spcBef>
              <a:spcAft>
                <a:spcPts val="0"/>
              </a:spcAft>
              <a:buClr>
                <a:schemeClr val="dk1"/>
              </a:buClr>
              <a:buSzPts val="1400"/>
              <a:buFont typeface="Arial"/>
              <a:buNone/>
            </a:pPr>
            <a:r>
              <a:rPr lang="en-GB">
                <a:solidFill>
                  <a:schemeClr val="dk1"/>
                </a:solidFill>
              </a:rPr>
              <a:t>Bore da </a:t>
            </a:r>
            <a:endParaRPr>
              <a:solidFill>
                <a:schemeClr val="dk1"/>
              </a:solidFill>
            </a:endParaRPr>
          </a:p>
          <a:p>
            <a:pPr marL="0" lvl="0" indent="0" algn="ctr" rtl="0">
              <a:spcBef>
                <a:spcPts val="0"/>
              </a:spcBef>
              <a:spcAft>
                <a:spcPts val="0"/>
              </a:spcAft>
              <a:buClr>
                <a:schemeClr val="dk1"/>
              </a:buClr>
              <a:buSzPts val="1400"/>
              <a:buFont typeface="Arial"/>
              <a:buNone/>
            </a:pPr>
            <a:r>
              <a:rPr lang="en-GB">
                <a:solidFill>
                  <a:schemeClr val="dk1"/>
                </a:solidFill>
              </a:rPr>
              <a:t>Prynhawn da</a:t>
            </a:r>
            <a:endParaRPr b="1" u="sng">
              <a:solidFill>
                <a:schemeClr val="dk1"/>
              </a:solidFill>
            </a:endParaRPr>
          </a:p>
          <a:p>
            <a:pPr marL="0" lvl="0" indent="0" algn="ctr" rtl="0">
              <a:spcBef>
                <a:spcPts val="0"/>
              </a:spcBef>
              <a:spcAft>
                <a:spcPts val="0"/>
              </a:spcAft>
              <a:buClr>
                <a:schemeClr val="dk1"/>
              </a:buClr>
              <a:buSzPts val="1400"/>
              <a:buFont typeface="Arial"/>
              <a:buNone/>
            </a:pPr>
            <a:r>
              <a:rPr lang="en-GB">
                <a:solidFill>
                  <a:schemeClr val="dk1"/>
                </a:solidFill>
              </a:rPr>
              <a:t>Pwy wyt ti? </a:t>
            </a:r>
            <a:endParaRPr>
              <a:solidFill>
                <a:schemeClr val="dk1"/>
              </a:solidFill>
            </a:endParaRPr>
          </a:p>
          <a:p>
            <a:pPr marL="0" lvl="0" indent="0" algn="ctr" rtl="0">
              <a:spcBef>
                <a:spcPts val="0"/>
              </a:spcBef>
              <a:spcAft>
                <a:spcPts val="0"/>
              </a:spcAft>
              <a:buClr>
                <a:schemeClr val="dk1"/>
              </a:buClr>
              <a:buSzPts val="1400"/>
              <a:buFont typeface="Arial"/>
              <a:buNone/>
            </a:pPr>
            <a:r>
              <a:rPr lang="en-GB">
                <a:solidFill>
                  <a:schemeClr val="dk1"/>
                </a:solidFill>
              </a:rPr>
              <a:t>Sut wyt ti?</a:t>
            </a:r>
            <a:endParaRPr>
              <a:solidFill>
                <a:schemeClr val="dk1"/>
              </a:solidFill>
            </a:endParaRPr>
          </a:p>
          <a:p>
            <a:pPr marL="0" lvl="0" indent="0" algn="ctr" rtl="0">
              <a:spcBef>
                <a:spcPts val="0"/>
              </a:spcBef>
              <a:spcAft>
                <a:spcPts val="0"/>
              </a:spcAft>
              <a:buClr>
                <a:schemeClr val="dk1"/>
              </a:buClr>
              <a:buSzPts val="1400"/>
              <a:buFont typeface="Arial"/>
              <a:buNone/>
            </a:pPr>
            <a:r>
              <a:rPr lang="en-GB">
                <a:solidFill>
                  <a:schemeClr val="dk1"/>
                </a:solidFill>
              </a:rPr>
              <a:t>Welsh Numbers 1-5 </a:t>
            </a:r>
            <a:endParaRPr>
              <a:solidFill>
                <a:schemeClr val="dk1"/>
              </a:solidFill>
            </a:endParaRPr>
          </a:p>
          <a:p>
            <a:pPr marL="0" lvl="0" indent="0" algn="ctr" rtl="0">
              <a:spcBef>
                <a:spcPts val="0"/>
              </a:spcBef>
              <a:spcAft>
                <a:spcPts val="0"/>
              </a:spcAft>
              <a:buNone/>
            </a:pPr>
            <a:r>
              <a:rPr lang="en-GB">
                <a:solidFill>
                  <a:schemeClr val="dk1"/>
                </a:solidFill>
              </a:rPr>
              <a:t>Welsh Colours</a:t>
            </a:r>
            <a:endParaRPr>
              <a:solidFill>
                <a:schemeClr val="dk1"/>
              </a:solidFill>
            </a:endParaRPr>
          </a:p>
          <a:p>
            <a:pPr marL="0" lvl="0" indent="0" algn="ctr" rtl="0">
              <a:spcBef>
                <a:spcPts val="0"/>
              </a:spcBef>
              <a:spcAft>
                <a:spcPts val="0"/>
              </a:spcAft>
              <a:buNone/>
            </a:pPr>
            <a:r>
              <a:rPr lang="en-GB">
                <a:solidFill>
                  <a:schemeClr val="dk1"/>
                </a:solidFill>
              </a:rPr>
              <a:t>Welsh weather </a:t>
            </a:r>
            <a:endParaRPr>
              <a:solidFill>
                <a:schemeClr val="dk1"/>
              </a:solidFill>
            </a:endParaRPr>
          </a:p>
          <a:p>
            <a:pPr marL="0" lvl="0" indent="0" algn="ctr" rtl="0">
              <a:spcBef>
                <a:spcPts val="0"/>
              </a:spcBef>
              <a:spcAft>
                <a:spcPts val="0"/>
              </a:spcAft>
              <a:buNone/>
            </a:pPr>
            <a:r>
              <a:rPr lang="en-GB">
                <a:solidFill>
                  <a:schemeClr val="dk1"/>
                </a:solidFill>
              </a:rPr>
              <a:t>Ga i….</a:t>
            </a:r>
            <a:endParaRPr>
              <a:solidFill>
                <a:schemeClr val="dk1"/>
              </a:solidFill>
            </a:endParaRPr>
          </a:p>
          <a:p>
            <a:pPr marL="0" lvl="0" indent="0" algn="ctr" rtl="0">
              <a:spcBef>
                <a:spcPts val="0"/>
              </a:spcBef>
              <a:spcAft>
                <a:spcPts val="0"/>
              </a:spcAft>
              <a:buNone/>
            </a:pPr>
            <a:r>
              <a:rPr lang="en-GB">
                <a:solidFill>
                  <a:schemeClr val="dk1"/>
                </a:solidFill>
              </a:rPr>
              <a:t>Dwi’n gwisgo</a:t>
            </a:r>
            <a:endParaRPr>
              <a:solidFill>
                <a:schemeClr val="dk1"/>
              </a:solidFill>
            </a:endParaRPr>
          </a:p>
          <a:p>
            <a:pPr marL="0" lvl="0" indent="0" algn="ctr" rtl="0">
              <a:spcBef>
                <a:spcPts val="0"/>
              </a:spcBef>
              <a:spcAft>
                <a:spcPts val="0"/>
              </a:spcAft>
              <a:buClr>
                <a:schemeClr val="dk1"/>
              </a:buClr>
              <a:buSzPts val="1400"/>
              <a:buFont typeface="Arial"/>
              <a:buNone/>
            </a:pPr>
            <a:r>
              <a:rPr lang="en-GB">
                <a:solidFill>
                  <a:schemeClr val="dk1"/>
                </a:solidFill>
              </a:rPr>
              <a:t>Dillad- range of vocab   </a:t>
            </a:r>
            <a:endParaRPr/>
          </a:p>
        </p:txBody>
      </p:sp>
      <p:sp>
        <p:nvSpPr>
          <p:cNvPr id="233" name="Google Shape;233;p5"/>
          <p:cNvSpPr/>
          <p:nvPr/>
        </p:nvSpPr>
        <p:spPr>
          <a:xfrm>
            <a:off x="447775" y="5282251"/>
            <a:ext cx="2347200" cy="1073100"/>
          </a:xfrm>
          <a:prstGeom prst="roundRect">
            <a:avLst>
              <a:gd name="adj" fmla="val 16667"/>
            </a:avLst>
          </a:prstGeom>
          <a:noFill/>
          <a:ln w="1270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800" b="1" u="sng">
                <a:solidFill>
                  <a:schemeClr val="dk1"/>
                </a:solidFill>
                <a:latin typeface="Arial"/>
                <a:ea typeface="Arial"/>
                <a:cs typeface="Arial"/>
                <a:sym typeface="Arial"/>
              </a:rPr>
              <a:t>RSE</a:t>
            </a:r>
            <a:endParaRPr sz="1800" b="1" u="sng">
              <a:solidFill>
                <a:schemeClr val="dk1"/>
              </a:solidFill>
              <a:latin typeface="Arial"/>
              <a:ea typeface="Arial"/>
              <a:cs typeface="Arial"/>
              <a:sym typeface="Arial"/>
            </a:endParaRPr>
          </a:p>
          <a:p>
            <a:pPr marL="0" marR="0" lvl="0" indent="0" algn="ctr" rtl="0">
              <a:spcBef>
                <a:spcPts val="0"/>
              </a:spcBef>
              <a:spcAft>
                <a:spcPts val="0"/>
              </a:spcAft>
              <a:buNone/>
            </a:pPr>
            <a:r>
              <a:rPr lang="en-GB" sz="1200">
                <a:solidFill>
                  <a:schemeClr val="dk1"/>
                </a:solidFill>
              </a:rPr>
              <a:t>Relationships </a:t>
            </a:r>
            <a:endParaRPr sz="1200">
              <a:solidFill>
                <a:schemeClr val="dk1"/>
              </a:solidFill>
            </a:endParaRPr>
          </a:p>
          <a:p>
            <a:pPr marL="0" marR="0" lvl="0" indent="0" algn="ctr" rtl="0">
              <a:spcBef>
                <a:spcPts val="0"/>
              </a:spcBef>
              <a:spcAft>
                <a:spcPts val="0"/>
              </a:spcAft>
              <a:buNone/>
            </a:pPr>
            <a:r>
              <a:rPr lang="en-GB" sz="1200">
                <a:solidFill>
                  <a:schemeClr val="dk1"/>
                </a:solidFill>
              </a:rPr>
              <a:t>Celebrating Difference  </a:t>
            </a:r>
            <a:r>
              <a:rPr lang="en-GB" sz="1800" b="1" u="sng">
                <a:solidFill>
                  <a:schemeClr val="dk1"/>
                </a:solidFill>
                <a:latin typeface="Arial"/>
                <a:ea typeface="Arial"/>
                <a:cs typeface="Arial"/>
                <a:sym typeface="Arial"/>
              </a:rPr>
              <a:t>  </a:t>
            </a:r>
            <a:endParaRPr/>
          </a:p>
        </p:txBody>
      </p:sp>
      <p:sp>
        <p:nvSpPr>
          <p:cNvPr id="234" name="Google Shape;234;p5"/>
          <p:cNvSpPr/>
          <p:nvPr/>
        </p:nvSpPr>
        <p:spPr>
          <a:xfrm>
            <a:off x="3416818" y="3999984"/>
            <a:ext cx="215796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u="sng">
                <a:solidFill>
                  <a:schemeClr val="dk1"/>
                </a:solidFill>
                <a:latin typeface="Arial"/>
                <a:ea typeface="Arial"/>
                <a:cs typeface="Arial"/>
                <a:sym typeface="Arial"/>
              </a:rPr>
              <a:t>Community Links</a:t>
            </a:r>
            <a:endParaRPr sz="1800" b="1" u="sng">
              <a:solidFill>
                <a:schemeClr val="dk1"/>
              </a:solidFill>
            </a:endParaRPr>
          </a:p>
          <a:p>
            <a:pPr marL="0" marR="0" lvl="0" indent="0" algn="l" rtl="0">
              <a:spcBef>
                <a:spcPts val="0"/>
              </a:spcBef>
              <a:spcAft>
                <a:spcPts val="0"/>
              </a:spcAft>
              <a:buNone/>
            </a:pPr>
            <a:r>
              <a:rPr lang="en-GB" sz="1200">
                <a:solidFill>
                  <a:schemeClr val="dk1"/>
                </a:solidFill>
              </a:rPr>
              <a:t>Nursery stay and play- Welsh Theme </a:t>
            </a:r>
            <a:endParaRPr sz="1200" b="1" u="sng">
              <a:solidFill>
                <a:schemeClr val="dk1"/>
              </a:solidFill>
            </a:endParaRPr>
          </a:p>
          <a:p>
            <a:pPr marL="0" marR="0" lvl="0" indent="0" algn="l" rtl="0">
              <a:spcBef>
                <a:spcPts val="0"/>
              </a:spcBef>
              <a:spcAft>
                <a:spcPts val="0"/>
              </a:spcAft>
              <a:buNone/>
            </a:pPr>
            <a:r>
              <a:rPr lang="en-GB" sz="1200">
                <a:solidFill>
                  <a:schemeClr val="dk1"/>
                </a:solidFill>
              </a:rPr>
              <a:t>Reception/Y1- Celebrate being Welsh</a:t>
            </a:r>
            <a:r>
              <a:rPr lang="en-GB" sz="1200" b="1" u="sng">
                <a:solidFill>
                  <a:schemeClr val="dk1"/>
                </a:solidFill>
              </a:rPr>
              <a:t> </a:t>
            </a:r>
            <a:r>
              <a:rPr lang="en-GB" sz="1200" b="1" u="sng">
                <a:solidFill>
                  <a:schemeClr val="dk1"/>
                </a:solidFill>
                <a:latin typeface="Arial"/>
                <a:ea typeface="Arial"/>
                <a:cs typeface="Arial"/>
                <a:sym typeface="Arial"/>
              </a:rPr>
              <a:t>  </a:t>
            </a:r>
            <a:endParaRPr sz="1200" b="1" u="sng">
              <a:solidFill>
                <a:schemeClr val="dk1"/>
              </a:solidFill>
              <a:latin typeface="Arial"/>
              <a:ea typeface="Arial"/>
              <a:cs typeface="Arial"/>
              <a:sym typeface="Arial"/>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Clr>
                <a:schemeClr val="dk1"/>
              </a:buClr>
              <a:buFont typeface="Arial"/>
              <a:buNone/>
            </a:pPr>
            <a:r>
              <a:rPr lang="en-GB" sz="1200">
                <a:solidFill>
                  <a:schemeClr val="dk1"/>
                </a:solidFill>
                <a:latin typeface="Calibri"/>
                <a:ea typeface="Calibri"/>
                <a:cs typeface="Calibri"/>
                <a:sym typeface="Calibri"/>
              </a:rPr>
              <a:t>Parents and members of the community to be invited to celebrate the reveal of school mural which will honour our local and welsh heroes</a:t>
            </a:r>
            <a:endParaRPr sz="1200" b="1" u="sng">
              <a:solidFill>
                <a:schemeClr val="dk1"/>
              </a:solidFill>
            </a:endParaRPr>
          </a:p>
        </p:txBody>
      </p:sp>
      <p:sp>
        <p:nvSpPr>
          <p:cNvPr id="235" name="Google Shape;235;p5"/>
          <p:cNvSpPr/>
          <p:nvPr/>
        </p:nvSpPr>
        <p:spPr>
          <a:xfrm>
            <a:off x="5899143" y="3999984"/>
            <a:ext cx="2350200" cy="3693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u="sng">
                <a:solidFill>
                  <a:schemeClr val="dk1"/>
                </a:solidFill>
                <a:latin typeface="Arial"/>
                <a:ea typeface="Arial"/>
                <a:cs typeface="Arial"/>
                <a:sym typeface="Arial"/>
              </a:rPr>
              <a:t>Cross Cutting Themes</a:t>
            </a:r>
            <a:endParaRPr sz="1800" b="1" u="sng">
              <a:solidFill>
                <a:schemeClr val="dk1"/>
              </a:solidFill>
              <a:latin typeface="Arial"/>
              <a:ea typeface="Arial"/>
              <a:cs typeface="Arial"/>
              <a:sym typeface="Arial"/>
            </a:endParaRPr>
          </a:p>
          <a:p>
            <a:pPr marL="0" marR="0" lvl="0" indent="0" algn="ctr" rtl="0">
              <a:spcBef>
                <a:spcPts val="0"/>
              </a:spcBef>
              <a:spcAft>
                <a:spcPts val="0"/>
              </a:spcAft>
              <a:buNone/>
            </a:pPr>
            <a:endParaRPr sz="1800" b="1" u="sng">
              <a:solidFill>
                <a:schemeClr val="dk1"/>
              </a:solidFill>
            </a:endParaRPr>
          </a:p>
          <a:p>
            <a:pPr marL="0" marR="0" lvl="0" indent="0" algn="ctr" rtl="0">
              <a:spcBef>
                <a:spcPts val="0"/>
              </a:spcBef>
              <a:spcAft>
                <a:spcPts val="0"/>
              </a:spcAft>
              <a:buNone/>
            </a:pPr>
            <a:r>
              <a:rPr lang="en-GB" sz="1200">
                <a:solidFill>
                  <a:schemeClr val="dk1"/>
                </a:solidFill>
              </a:rPr>
              <a:t>Human Rights</a:t>
            </a:r>
            <a:endParaRPr sz="1200">
              <a:solidFill>
                <a:schemeClr val="dk1"/>
              </a:solidFill>
            </a:endParaRPr>
          </a:p>
          <a:p>
            <a:pPr marL="0" marR="0" lvl="0" indent="0" algn="ctr" rtl="0">
              <a:spcBef>
                <a:spcPts val="0"/>
              </a:spcBef>
              <a:spcAft>
                <a:spcPts val="0"/>
              </a:spcAft>
              <a:buNone/>
            </a:pPr>
            <a:endParaRPr sz="1200">
              <a:solidFill>
                <a:schemeClr val="dk1"/>
              </a:solidFill>
            </a:endParaRPr>
          </a:p>
          <a:p>
            <a:pPr marL="0" marR="0" lvl="0" indent="0" algn="ctr" rtl="0">
              <a:spcBef>
                <a:spcPts val="0"/>
              </a:spcBef>
              <a:spcAft>
                <a:spcPts val="0"/>
              </a:spcAft>
              <a:buNone/>
            </a:pPr>
            <a:r>
              <a:rPr lang="en-GB" sz="1200">
                <a:solidFill>
                  <a:schemeClr val="dk1"/>
                </a:solidFill>
              </a:rPr>
              <a:t>Careers and work related experiences</a:t>
            </a:r>
            <a:r>
              <a:rPr lang="en-GB" sz="1200" b="1" u="sng">
                <a:solidFill>
                  <a:schemeClr val="dk1"/>
                </a:solidFill>
              </a:rPr>
              <a:t> </a:t>
            </a:r>
            <a:r>
              <a:rPr lang="en-GB" sz="1800" b="1" u="sng">
                <a:solidFill>
                  <a:schemeClr val="dk1"/>
                </a:solidFill>
              </a:rPr>
              <a:t> </a:t>
            </a:r>
            <a:endParaRPr sz="1800" b="1" u="sng">
              <a:solidFill>
                <a:schemeClr val="dk1"/>
              </a:solidFill>
            </a:endParaRPr>
          </a:p>
        </p:txBody>
      </p:sp>
      <p:pic>
        <p:nvPicPr>
          <p:cNvPr id="236" name="Google Shape;236;p5"/>
          <p:cNvPicPr preferRelativeResize="0"/>
          <p:nvPr/>
        </p:nvPicPr>
        <p:blipFill rotWithShape="1">
          <a:blip r:embed="rId4">
            <a:alphaModFix/>
          </a:blip>
          <a:srcRect/>
          <a:stretch/>
        </p:blipFill>
        <p:spPr>
          <a:xfrm>
            <a:off x="1002318" y="43149"/>
            <a:ext cx="913745" cy="1062597"/>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1519</Words>
  <Application>Microsoft Office PowerPoint</Application>
  <PresentationFormat>Widescreen</PresentationFormat>
  <Paragraphs>325</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Rees</dc:creator>
  <cp:lastModifiedBy>R Webber (Tyn-y-Wern Primary)</cp:lastModifiedBy>
  <cp:revision>1</cp:revision>
  <dcterms:created xsi:type="dcterms:W3CDTF">2024-05-14T08:03:06Z</dcterms:created>
  <dcterms:modified xsi:type="dcterms:W3CDTF">2025-03-19T11:40:24Z</dcterms:modified>
</cp:coreProperties>
</file>