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62" r:id="rId3"/>
    <p:sldId id="261" r:id="rId4"/>
    <p:sldId id="263" r:id="rId5"/>
    <p:sldId id="260" r:id="rId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0" roundtripDataSignature="AMtx7miACo1s+h9v8MjagpYvIe7aYi30q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customschemas.google.com/relationships/presentationmetadata" Target="metadata"/><Relationship Id="rId4" Type="http://schemas.openxmlformats.org/officeDocument/2006/relationships/slide" Target="slides/slide3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664548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922999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20183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2639505" y="448486"/>
            <a:ext cx="7032396" cy="369332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Topic Title: </a:t>
            </a:r>
            <a:r>
              <a:rPr lang="en-GB" sz="1800" b="1" dirty="0" err="1">
                <a:solidFill>
                  <a:schemeClr val="dk1"/>
                </a:solidFill>
                <a:latin typeface="Twinkl" panose="02000000000000000000" pitchFamily="2" charset="0"/>
              </a:rPr>
              <a:t>Hudol</a:t>
            </a:r>
            <a:r>
              <a:rPr lang="en-GB" sz="1800" b="1" dirty="0">
                <a:solidFill>
                  <a:schemeClr val="dk1"/>
                </a:solidFill>
                <a:latin typeface="Twinkl" panose="02000000000000000000" pitchFamily="2" charset="0"/>
              </a:rPr>
              <a:t> Mi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      </a:t>
            </a:r>
            <a:r>
              <a:rPr lang="en-GB" sz="1800" b="1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Term: 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Autumn      </a:t>
            </a:r>
            <a:r>
              <a:rPr lang="en-GB" sz="1800" b="1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Class: Magpies</a:t>
            </a:r>
            <a:endParaRPr dirty="0">
              <a:latin typeface="Twinkl" panose="02000000000000000000" pitchFamily="2" charset="0"/>
            </a:endParaRPr>
          </a:p>
        </p:txBody>
      </p:sp>
      <p:sp>
        <p:nvSpPr>
          <p:cNvPr id="85" name="Google Shape;85;p1"/>
          <p:cNvSpPr/>
          <p:nvPr/>
        </p:nvSpPr>
        <p:spPr>
          <a:xfrm>
            <a:off x="4489153" y="3429000"/>
            <a:ext cx="2730679" cy="1468437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u="sng" dirty="0">
                <a:solidFill>
                  <a:schemeClr val="dk1"/>
                </a:solidFill>
                <a:latin typeface="Twinkl" panose="02000000000000000000" pitchFamily="2" charset="0"/>
              </a:rPr>
              <a:t>What makes me </a:t>
            </a:r>
            <a:r>
              <a:rPr lang="en-GB" sz="2000" b="1" u="sng" dirty="0" err="1">
                <a:solidFill>
                  <a:schemeClr val="dk1"/>
                </a:solidFill>
                <a:latin typeface="Twinkl" panose="02000000000000000000" pitchFamily="2" charset="0"/>
              </a:rPr>
              <a:t>Me</a:t>
            </a:r>
            <a:r>
              <a:rPr lang="en-GB" sz="2000" b="1" u="sng" dirty="0">
                <a:solidFill>
                  <a:schemeClr val="dk1"/>
                </a:solidFill>
                <a:latin typeface="Twinkl" panose="02000000000000000000" pitchFamily="2" charset="0"/>
              </a:rPr>
              <a:t>?</a:t>
            </a:r>
          </a:p>
        </p:txBody>
      </p:sp>
      <p:sp>
        <p:nvSpPr>
          <p:cNvPr id="86" name="Google Shape;86;p1"/>
          <p:cNvSpPr/>
          <p:nvPr/>
        </p:nvSpPr>
        <p:spPr>
          <a:xfrm>
            <a:off x="8754012" y="1299770"/>
            <a:ext cx="3035778" cy="1782795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en-GB" sz="1200" b="1" u="sng" dirty="0">
                <a:latin typeface="Twinkl" panose="02000000000000000000" pitchFamily="2" charset="0"/>
              </a:rPr>
              <a:t>Science and Technology</a:t>
            </a:r>
            <a:endParaRPr lang="en-GB" sz="1200" dirty="0">
              <a:latin typeface="Twinkl" panose="02000000000000000000" pitchFamily="2" charset="0"/>
            </a:endParaRPr>
          </a:p>
          <a:p>
            <a:pPr algn="ctr"/>
            <a:r>
              <a:rPr lang="en-GB" sz="1200" b="1" u="sng" dirty="0">
                <a:latin typeface="Twinkl" panose="02000000000000000000" pitchFamily="2" charset="0"/>
              </a:rPr>
              <a:t>Science: Human Body</a:t>
            </a:r>
            <a:endParaRPr lang="en-GB" sz="1200" dirty="0">
              <a:latin typeface="Twinkl" panose="02000000000000000000" pitchFamily="2" charset="0"/>
            </a:endParaRPr>
          </a:p>
          <a:p>
            <a:pPr algn="ctr"/>
            <a:r>
              <a:rPr lang="en-GB" sz="1200" dirty="0">
                <a:latin typeface="Twinkl" panose="02000000000000000000" pitchFamily="2" charset="0"/>
              </a:rPr>
              <a:t>Explore facial features</a:t>
            </a:r>
          </a:p>
          <a:p>
            <a:pPr algn="ctr"/>
            <a:r>
              <a:rPr lang="en-GB" sz="1200" dirty="0">
                <a:latin typeface="Twinkl" panose="02000000000000000000" pitchFamily="2" charset="0"/>
              </a:rPr>
              <a:t>Explore Feelings  </a:t>
            </a:r>
          </a:p>
          <a:p>
            <a:br>
              <a:rPr lang="en-GB" sz="1800" dirty="0"/>
            </a:br>
            <a:endParaRPr lang="en-GB" sz="18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7908301" y="5264835"/>
            <a:ext cx="2347274" cy="1444658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Maths  </a:t>
            </a:r>
            <a:endParaRPr sz="1200" b="1" u="sng" dirty="0">
              <a:solidFill>
                <a:schemeClr val="dk1"/>
              </a:solidFill>
              <a:latin typeface="Twinkl" panose="02000000000000000000" pitchFamily="2" charset="0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Count up to 20 objects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Recognise numbers to 20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</p:txBody>
      </p:sp>
      <p:pic>
        <p:nvPicPr>
          <p:cNvPr id="88" name="Google Shape;88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40303" y="135606"/>
            <a:ext cx="1109568" cy="1072989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"/>
          <p:cNvSpPr/>
          <p:nvPr/>
        </p:nvSpPr>
        <p:spPr>
          <a:xfrm>
            <a:off x="8554994" y="3352615"/>
            <a:ext cx="3433800" cy="1782794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Expressive Arts</a:t>
            </a:r>
            <a:endParaRPr sz="1200" b="1" u="sng" dirty="0">
              <a:solidFill>
                <a:schemeClr val="dk1"/>
              </a:solidFill>
              <a:latin typeface="Twinkl" panose="02000000000000000000" pitchFamily="2" charset="0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 Draw a selfie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Create a self portrait using paint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Use natural objects to create a face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lvl="0" algn="ctr"/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Children will design and make their own space alien.</a:t>
            </a:r>
          </a:p>
          <a:p>
            <a:pPr lvl="0" algn="ctr"/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Children will learn about colour mixing in order to</a:t>
            </a:r>
          </a:p>
          <a:p>
            <a:pPr lvl="0" algn="ctr"/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decorate their alien. </a:t>
            </a:r>
            <a:endParaRPr dirty="0">
              <a:latin typeface="Twinkl" panose="02000000000000000000" pitchFamily="2" charset="0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230956" y="1979326"/>
            <a:ext cx="2955304" cy="3285509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Language and Literacy</a:t>
            </a:r>
            <a:endParaRPr sz="1200" dirty="0"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 err="1">
                <a:solidFill>
                  <a:schemeClr val="dk1"/>
                </a:solidFill>
                <a:latin typeface="Twinkl" panose="02000000000000000000" pitchFamily="2" charset="0"/>
              </a:rPr>
              <a:t>Oracy</a:t>
            </a: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</a:rPr>
              <a:t>: 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Talk about myself with new friends 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Ask and answer questions 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Talk about how I am the same as and different to my friends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Describe the aliens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</a:rPr>
              <a:t>Reading: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Shared reading of class text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Phonics 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</a:rPr>
              <a:t>Writing: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Write my name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Write phonic sounds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</a:rPr>
              <a:t>Text</a:t>
            </a:r>
            <a:endParaRPr sz="1200" b="1" u="sng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Marvellous Me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Only one you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What Makes me a me?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1" name="Google Shape;91;p1"/>
          <p:cNvSpPr/>
          <p:nvPr/>
        </p:nvSpPr>
        <p:spPr>
          <a:xfrm>
            <a:off x="5854492" y="2912378"/>
            <a:ext cx="279424" cy="700783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/>
          <p:nvPr/>
        </p:nvSpPr>
        <p:spPr>
          <a:xfrm rot="-5400000">
            <a:off x="3675276" y="3425573"/>
            <a:ext cx="254523" cy="820132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/>
          <p:nvPr/>
        </p:nvSpPr>
        <p:spPr>
          <a:xfrm rot="7979631">
            <a:off x="7239851" y="4181647"/>
            <a:ext cx="255445" cy="117695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/>
          <p:nvPr/>
        </p:nvSpPr>
        <p:spPr>
          <a:xfrm>
            <a:off x="3851375" y="1035495"/>
            <a:ext cx="4217969" cy="2114127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Health and Wellbeing</a:t>
            </a: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endParaRPr sz="1200" b="1" u="sng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All about me - to know that I am special and unique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To recognise similarities and differences between me and my friends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To understand my likes and dislikes</a:t>
            </a:r>
          </a:p>
          <a:p>
            <a:pPr lvl="0" algn="ctr"/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Being part of school and our class</a:t>
            </a:r>
          </a:p>
          <a:p>
            <a:pPr lvl="0" algn="ctr"/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Making friendships </a:t>
            </a:r>
          </a:p>
          <a:p>
            <a:pPr lvl="0" algn="ctr"/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Being part of a family </a:t>
            </a:r>
          </a:p>
          <a:p>
            <a:pPr lvl="0" algn="ctr"/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Being a good friend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"/>
          <p:cNvSpPr/>
          <p:nvPr/>
        </p:nvSpPr>
        <p:spPr>
          <a:xfrm>
            <a:off x="622169" y="1162740"/>
            <a:ext cx="2017336" cy="702598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dk1"/>
                </a:solidFill>
                <a:latin typeface="Twinkl" panose="02000000000000000000" pitchFamily="2" charset="0"/>
              </a:rPr>
              <a:t>Autumn 1</a:t>
            </a:r>
            <a:r>
              <a:rPr lang="en-GB" sz="1400" b="1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      </a:t>
            </a:r>
            <a:r>
              <a:rPr lang="en-GB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dirty="0"/>
          </a:p>
        </p:txBody>
      </p:sp>
      <p:sp>
        <p:nvSpPr>
          <p:cNvPr id="96" name="Google Shape;96;p1"/>
          <p:cNvSpPr/>
          <p:nvPr/>
        </p:nvSpPr>
        <p:spPr>
          <a:xfrm rot="5400000">
            <a:off x="7779186" y="3485699"/>
            <a:ext cx="254523" cy="820132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7" name="Google Shape;9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6135" y="123392"/>
            <a:ext cx="858653" cy="8854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FEDB2C2-3E74-40D6-9E86-BF1AEA6926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5706" y="4777483"/>
            <a:ext cx="1529670" cy="1710056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AF62B88E-8632-4A39-948F-7AA26F1DC0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9089" y="4876656"/>
            <a:ext cx="1449128" cy="1421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1D74E57-1949-4CF6-91F8-1EC432AE8C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6425" y="5203010"/>
            <a:ext cx="1504103" cy="148413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2639505" y="448486"/>
            <a:ext cx="7032396" cy="369332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Topic Title: </a:t>
            </a:r>
            <a:r>
              <a:rPr lang="en-GB" sz="1800" b="1" dirty="0" err="1">
                <a:solidFill>
                  <a:schemeClr val="dk1"/>
                </a:solidFill>
                <a:latin typeface="Twinkl" panose="02000000000000000000" pitchFamily="2" charset="0"/>
              </a:rPr>
              <a:t>Hudol</a:t>
            </a:r>
            <a:r>
              <a:rPr lang="en-GB" sz="1800" b="1" dirty="0">
                <a:solidFill>
                  <a:schemeClr val="dk1"/>
                </a:solidFill>
                <a:latin typeface="Twinkl" panose="02000000000000000000" pitchFamily="2" charset="0"/>
              </a:rPr>
              <a:t> Mi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      </a:t>
            </a:r>
            <a:r>
              <a:rPr lang="en-GB" sz="1800" b="1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Term: 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Autumn      </a:t>
            </a:r>
            <a:r>
              <a:rPr lang="en-GB" sz="1800" b="1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Class: Magpies</a:t>
            </a:r>
            <a:endParaRPr dirty="0">
              <a:latin typeface="Twinkl" panose="02000000000000000000" pitchFamily="2" charset="0"/>
            </a:endParaRPr>
          </a:p>
        </p:txBody>
      </p:sp>
      <p:sp>
        <p:nvSpPr>
          <p:cNvPr id="85" name="Google Shape;85;p1"/>
          <p:cNvSpPr/>
          <p:nvPr/>
        </p:nvSpPr>
        <p:spPr>
          <a:xfrm>
            <a:off x="4489153" y="3429000"/>
            <a:ext cx="2730679" cy="1468437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000" b="1" u="sng" dirty="0">
              <a:solidFill>
                <a:schemeClr val="dk1"/>
              </a:solidFill>
              <a:latin typeface="Twinkl" panose="02000000000000000000" pitchFamily="2" charset="0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8754012" y="1299770"/>
            <a:ext cx="3035778" cy="1782795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en-GB" sz="1200" b="1" u="sng" dirty="0">
                <a:latin typeface="Twinkl" panose="02000000000000000000" pitchFamily="2" charset="0"/>
              </a:rPr>
              <a:t>Science and Technology</a:t>
            </a:r>
            <a:endParaRPr lang="en-GB" sz="1200" dirty="0">
              <a:latin typeface="Twinkl" panose="02000000000000000000" pitchFamily="2" charset="0"/>
            </a:endParaRPr>
          </a:p>
          <a:p>
            <a:pPr algn="ctr"/>
            <a:r>
              <a:rPr lang="en-GB" sz="1200" b="1" u="sng" dirty="0">
                <a:latin typeface="Twinkl" panose="02000000000000000000" pitchFamily="2" charset="0"/>
              </a:rPr>
              <a:t>Science: Human Body</a:t>
            </a:r>
            <a:endParaRPr lang="en-GB" sz="1200" dirty="0">
              <a:latin typeface="Twinkl" panose="02000000000000000000" pitchFamily="2" charset="0"/>
            </a:endParaRPr>
          </a:p>
          <a:p>
            <a:r>
              <a:rPr lang="en-GB" sz="1200" dirty="0">
                <a:latin typeface="Twinkl" panose="02000000000000000000" pitchFamily="2" charset="0"/>
              </a:rPr>
              <a:t>Identify senses</a:t>
            </a:r>
          </a:p>
          <a:p>
            <a:r>
              <a:rPr lang="en-GB" sz="1200" dirty="0">
                <a:latin typeface="Twinkl" panose="02000000000000000000" pitchFamily="2" charset="0"/>
              </a:rPr>
              <a:t>Describe how the environment has an effect on my senses and how this effects my emotions</a:t>
            </a:r>
          </a:p>
          <a:p>
            <a:r>
              <a:rPr lang="en-GB" sz="1200" dirty="0">
                <a:latin typeface="Twinkl" panose="02000000000000000000" pitchFamily="2" charset="0"/>
              </a:rPr>
              <a:t>Discuss how my body feels when I experience different emotions.</a:t>
            </a:r>
            <a:br>
              <a:rPr lang="en-GB" sz="1800" dirty="0"/>
            </a:br>
            <a:endParaRPr lang="en-GB" sz="18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7908301" y="5264835"/>
            <a:ext cx="2347274" cy="1444658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Maths  </a:t>
            </a:r>
            <a:endParaRPr sz="1200" b="1" u="sng" dirty="0">
              <a:solidFill>
                <a:schemeClr val="dk1"/>
              </a:solidFill>
              <a:latin typeface="Twinkl" panose="02000000000000000000" pitchFamily="2" charset="0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Count up to 20 objects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Recognise numbers to 20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</p:txBody>
      </p:sp>
      <p:pic>
        <p:nvPicPr>
          <p:cNvPr id="88" name="Google Shape;88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40303" y="135606"/>
            <a:ext cx="1109568" cy="1072989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"/>
          <p:cNvSpPr/>
          <p:nvPr/>
        </p:nvSpPr>
        <p:spPr>
          <a:xfrm>
            <a:off x="8554994" y="3352615"/>
            <a:ext cx="3433800" cy="1782794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Expressive Arts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b="1" u="sng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Create mood paintings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Draw/make faces with different emotions</a:t>
            </a:r>
            <a:endParaRPr lang="en-GB" sz="1200" dirty="0">
              <a:solidFill>
                <a:schemeClr val="dk1"/>
              </a:solidFill>
              <a:latin typeface="Twinkl" panose="02000000000000000000" pitchFamily="2" charset="0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Play musical instruments to represent different emotions.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 </a:t>
            </a:r>
            <a:endParaRPr dirty="0">
              <a:latin typeface="Twinkl" panose="02000000000000000000" pitchFamily="2" charset="0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230956" y="1979326"/>
            <a:ext cx="2955304" cy="3414607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Language and Literacy</a:t>
            </a:r>
            <a:endParaRPr sz="1200" dirty="0"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 err="1">
                <a:solidFill>
                  <a:schemeClr val="dk1"/>
                </a:solidFill>
                <a:latin typeface="Twinkl" panose="02000000000000000000" pitchFamily="2" charset="0"/>
              </a:rPr>
              <a:t>Oracy</a:t>
            </a: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</a:rPr>
              <a:t>: 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Talk about emotions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Ask and answer questions 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Talk about how I am feeling and why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</a:rPr>
              <a:t>Reading: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Shared reading of class text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Phonics 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</a:rPr>
              <a:t>Writing: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Write my name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Write phonic sounds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</a:rPr>
              <a:t>Text</a:t>
            </a:r>
            <a:endParaRPr sz="1200" b="1" u="sng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The Colour Monster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In My Heart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The Worry Monster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How Are you feeling today</a:t>
            </a:r>
            <a:r>
              <a:rPr lang="en-GB" sz="1200" dirty="0">
                <a:solidFill>
                  <a:schemeClr val="dk1"/>
                </a:solidFill>
              </a:rPr>
              <a:t>?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1" name="Google Shape;91;p1"/>
          <p:cNvSpPr/>
          <p:nvPr/>
        </p:nvSpPr>
        <p:spPr>
          <a:xfrm>
            <a:off x="5854492" y="2912378"/>
            <a:ext cx="279424" cy="700783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/>
          <p:nvPr/>
        </p:nvSpPr>
        <p:spPr>
          <a:xfrm rot="-5400000">
            <a:off x="3675276" y="3425573"/>
            <a:ext cx="254523" cy="820132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/>
          <p:nvPr/>
        </p:nvSpPr>
        <p:spPr>
          <a:xfrm rot="7979631">
            <a:off x="7239851" y="4181647"/>
            <a:ext cx="255445" cy="117695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/>
          <p:nvPr/>
        </p:nvSpPr>
        <p:spPr>
          <a:xfrm>
            <a:off x="3851375" y="1035495"/>
            <a:ext cx="4217969" cy="1782795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Health and Wellbeing</a:t>
            </a: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</a:t>
            </a:r>
            <a:endParaRPr sz="1200" b="1" u="sng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To understand my feelings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To talk about my feelings and explain why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To recognise how others feel through their body language and expression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Recognise ways to make myself feel better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Learn how to self regulate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Identify people I can go to for help and support</a:t>
            </a:r>
          </a:p>
        </p:txBody>
      </p:sp>
      <p:sp>
        <p:nvSpPr>
          <p:cNvPr id="95" name="Google Shape;95;p1"/>
          <p:cNvSpPr/>
          <p:nvPr/>
        </p:nvSpPr>
        <p:spPr>
          <a:xfrm>
            <a:off x="622169" y="1162740"/>
            <a:ext cx="2017336" cy="702598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dk1"/>
                </a:solidFill>
                <a:latin typeface="Twinkl" panose="02000000000000000000" pitchFamily="2" charset="0"/>
              </a:rPr>
              <a:t>Autumn 2</a:t>
            </a:r>
            <a:r>
              <a:rPr lang="en-GB" sz="1400" b="1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     </a:t>
            </a:r>
            <a:r>
              <a:rPr lang="en-GB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dirty="0"/>
          </a:p>
        </p:txBody>
      </p:sp>
      <p:sp>
        <p:nvSpPr>
          <p:cNvPr id="96" name="Google Shape;96;p1"/>
          <p:cNvSpPr/>
          <p:nvPr/>
        </p:nvSpPr>
        <p:spPr>
          <a:xfrm rot="5400000">
            <a:off x="7779186" y="3485699"/>
            <a:ext cx="254523" cy="820132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7" name="Google Shape;9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6135" y="123392"/>
            <a:ext cx="858653" cy="88542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B7EA3E-DD84-4BD6-9A73-6D196021A67D}"/>
              </a:ext>
            </a:extLst>
          </p:cNvPr>
          <p:cNvSpPr txBox="1"/>
          <p:nvPr/>
        </p:nvSpPr>
        <p:spPr>
          <a:xfrm>
            <a:off x="5075434" y="3768503"/>
            <a:ext cx="177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1" u="sng" dirty="0">
                <a:latin typeface="Twinkl" panose="02000000000000000000" pitchFamily="2" charset="0"/>
              </a:rPr>
              <a:t>What emotion am I feeling?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8996DC-60DF-47ED-BBC7-7C229BC477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9119" y="5135409"/>
            <a:ext cx="1594282" cy="158719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F55AB5-6CBA-4170-B568-FAE9449C3A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49373" y="4731818"/>
            <a:ext cx="1891407" cy="13644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E13E17D-CE80-40A7-BB0B-46DC958C6C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35744" y="5257959"/>
            <a:ext cx="1389730" cy="1395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2920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2639505" y="448486"/>
            <a:ext cx="7032396" cy="369332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Topic Title: Stargazers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      </a:t>
            </a:r>
            <a:r>
              <a:rPr lang="en-GB" sz="1800" b="1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Term: 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Autumn      </a:t>
            </a:r>
            <a:r>
              <a:rPr lang="en-GB" sz="1800" b="1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Class: Magpies</a:t>
            </a:r>
            <a:endParaRPr dirty="0">
              <a:latin typeface="Twinkl" panose="02000000000000000000" pitchFamily="2" charset="0"/>
            </a:endParaRPr>
          </a:p>
        </p:txBody>
      </p:sp>
      <p:sp>
        <p:nvSpPr>
          <p:cNvPr id="85" name="Google Shape;85;p1"/>
          <p:cNvSpPr/>
          <p:nvPr/>
        </p:nvSpPr>
        <p:spPr>
          <a:xfrm>
            <a:off x="4489153" y="3429000"/>
            <a:ext cx="2730679" cy="1468437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u="sng" dirty="0">
                <a:solidFill>
                  <a:schemeClr val="dk1"/>
                </a:solidFill>
                <a:latin typeface="Twinkl" panose="02000000000000000000" pitchFamily="2" charset="0"/>
              </a:rPr>
              <a:t>What would it be like to visit another planet?</a:t>
            </a:r>
          </a:p>
        </p:txBody>
      </p:sp>
      <p:sp>
        <p:nvSpPr>
          <p:cNvPr id="86" name="Google Shape;86;p1"/>
          <p:cNvSpPr/>
          <p:nvPr/>
        </p:nvSpPr>
        <p:spPr>
          <a:xfrm>
            <a:off x="8754012" y="1299770"/>
            <a:ext cx="3035778" cy="1782795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en-GB" sz="1200" b="1" u="sng" dirty="0">
                <a:latin typeface="Twinkl" panose="02000000000000000000" pitchFamily="2" charset="0"/>
              </a:rPr>
              <a:t>Science and Technology</a:t>
            </a:r>
            <a:endParaRPr lang="en-GB" sz="1200" dirty="0">
              <a:latin typeface="Twinkl" panose="02000000000000000000" pitchFamily="2" charset="0"/>
            </a:endParaRPr>
          </a:p>
          <a:p>
            <a:pPr algn="ctr"/>
            <a:r>
              <a:rPr lang="en-GB" sz="1200" dirty="0">
                <a:latin typeface="Twinkl" panose="02000000000000000000" pitchFamily="2" charset="0"/>
              </a:rPr>
              <a:t>Science:: Changes of State</a:t>
            </a:r>
          </a:p>
          <a:p>
            <a:pPr algn="ctr"/>
            <a:r>
              <a:rPr lang="en-GB" sz="1200" dirty="0">
                <a:latin typeface="Twinkl" panose="02000000000000000000" pitchFamily="2" charset="0"/>
              </a:rPr>
              <a:t>Explore what happens to ingredients </a:t>
            </a:r>
            <a:r>
              <a:rPr lang="en-GB" sz="1200" dirty="0" err="1">
                <a:latin typeface="Twinkl" panose="02000000000000000000" pitchFamily="2" charset="0"/>
              </a:rPr>
              <a:t>durig</a:t>
            </a:r>
            <a:r>
              <a:rPr lang="en-GB" sz="1200" dirty="0">
                <a:latin typeface="Twinkl" panose="02000000000000000000" pitchFamily="2" charset="0"/>
              </a:rPr>
              <a:t> weekly cooking sessions.</a:t>
            </a:r>
          </a:p>
          <a:p>
            <a:pPr algn="ctr"/>
            <a:endParaRPr lang="en-GB" sz="1200" b="1" u="sng" dirty="0">
              <a:latin typeface="Twinkl" panose="02000000000000000000" pitchFamily="2" charset="0"/>
            </a:endParaRPr>
          </a:p>
          <a:p>
            <a:pPr algn="ctr"/>
            <a:r>
              <a:rPr lang="en-GB" sz="1200" b="1" u="sng" dirty="0">
                <a:latin typeface="Twinkl" panose="02000000000000000000" pitchFamily="2" charset="0"/>
              </a:rPr>
              <a:t>Science: Forces</a:t>
            </a:r>
          </a:p>
          <a:p>
            <a:pPr algn="ctr"/>
            <a:r>
              <a:rPr lang="en-GB" sz="1200" dirty="0">
                <a:latin typeface="Twinkl" panose="02000000000000000000" pitchFamily="2" charset="0"/>
              </a:rPr>
              <a:t>Push and pull – make a rocket move</a:t>
            </a:r>
            <a:br>
              <a:rPr lang="en-GB" sz="1800" dirty="0"/>
            </a:br>
            <a:endParaRPr lang="en-GB" sz="18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7908301" y="5264835"/>
            <a:ext cx="2347274" cy="1444658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Maths 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b="1" u="sng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Position and direction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Shape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  <a:sym typeface="Arial"/>
            </a:endParaRPr>
          </a:p>
        </p:txBody>
      </p:sp>
      <p:pic>
        <p:nvPicPr>
          <p:cNvPr id="88" name="Google Shape;88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40303" y="135606"/>
            <a:ext cx="1109568" cy="1072989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"/>
          <p:cNvSpPr/>
          <p:nvPr/>
        </p:nvSpPr>
        <p:spPr>
          <a:xfrm>
            <a:off x="8554994" y="3352615"/>
            <a:ext cx="3433800" cy="1695716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Expressive Arts</a:t>
            </a:r>
            <a:endParaRPr sz="1200" b="1" u="sng" dirty="0">
              <a:solidFill>
                <a:schemeClr val="dk1"/>
              </a:solidFill>
              <a:latin typeface="Twinkl" panose="02000000000000000000" pitchFamily="2" charset="0"/>
              <a:sym typeface="Arial"/>
            </a:endParaRPr>
          </a:p>
          <a:p>
            <a:pPr lvl="0" algn="ctr"/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Children will design and make their own space alien.</a:t>
            </a:r>
          </a:p>
          <a:p>
            <a:pPr lvl="0" algn="ctr"/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Children will use </a:t>
            </a:r>
            <a:r>
              <a:rPr lang="en-GB" sz="1200" dirty="0" err="1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use</a:t>
            </a: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 junk materials to make their own rocket.</a:t>
            </a:r>
            <a:endParaRPr dirty="0">
              <a:latin typeface="Twinkl" panose="02000000000000000000" pitchFamily="2" charset="0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230956" y="1979326"/>
            <a:ext cx="2955304" cy="3599541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Language and Literacy</a:t>
            </a:r>
            <a:endParaRPr sz="1200" dirty="0"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 err="1">
                <a:solidFill>
                  <a:schemeClr val="dk1"/>
                </a:solidFill>
                <a:latin typeface="Twinkl" panose="02000000000000000000" pitchFamily="2" charset="0"/>
              </a:rPr>
              <a:t>Oracy</a:t>
            </a: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</a:rPr>
              <a:t>: </a:t>
            </a:r>
          </a:p>
          <a:p>
            <a:r>
              <a:rPr lang="en-GB" sz="1200" dirty="0">
                <a:latin typeface="Twinkl" panose="02000000000000000000" pitchFamily="2" charset="0"/>
              </a:rPr>
              <a:t>Retell events </a:t>
            </a:r>
          </a:p>
          <a:p>
            <a:r>
              <a:rPr lang="en-GB" sz="1200" dirty="0">
                <a:latin typeface="Twinkl" panose="02000000000000000000" pitchFamily="2" charset="0"/>
              </a:rPr>
              <a:t>Ask and answer questions </a:t>
            </a:r>
          </a:p>
          <a:p>
            <a:r>
              <a:rPr lang="en-GB" sz="1200" dirty="0">
                <a:latin typeface="Twinkl" panose="02000000000000000000" pitchFamily="2" charset="0"/>
              </a:rPr>
              <a:t>Discuss thoughts and feelings</a:t>
            </a:r>
            <a:endParaRPr lang="en-GB"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Hot seat of book characters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Discuss themes through text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</a:rPr>
              <a:t>Reading: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Shared reading of class text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Phonics 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</a:rPr>
              <a:t>Writing: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Write my name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Write phonic sounds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</a:rPr>
              <a:t>Text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Whatever next?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The </a:t>
            </a:r>
            <a:r>
              <a:rPr lang="en-GB" sz="1200" dirty="0" err="1">
                <a:solidFill>
                  <a:schemeClr val="dk1"/>
                </a:solidFill>
                <a:latin typeface="Twinkl" panose="02000000000000000000" pitchFamily="2" charset="0"/>
              </a:rPr>
              <a:t>smeds</a:t>
            </a: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 and the </a:t>
            </a:r>
            <a:r>
              <a:rPr lang="en-GB" sz="1200" dirty="0" err="1">
                <a:solidFill>
                  <a:schemeClr val="dk1"/>
                </a:solidFill>
                <a:latin typeface="Twinkl" panose="02000000000000000000" pitchFamily="2" charset="0"/>
              </a:rPr>
              <a:t>smoos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1" name="Google Shape;91;p1"/>
          <p:cNvSpPr/>
          <p:nvPr/>
        </p:nvSpPr>
        <p:spPr>
          <a:xfrm>
            <a:off x="5854492" y="2912378"/>
            <a:ext cx="279424" cy="700783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/>
          <p:nvPr/>
        </p:nvSpPr>
        <p:spPr>
          <a:xfrm rot="-5400000">
            <a:off x="3675276" y="3425573"/>
            <a:ext cx="254523" cy="820132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/>
          <p:nvPr/>
        </p:nvSpPr>
        <p:spPr>
          <a:xfrm rot="7979631">
            <a:off x="7239851" y="4181647"/>
            <a:ext cx="255445" cy="117695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/>
          <p:nvPr/>
        </p:nvSpPr>
        <p:spPr>
          <a:xfrm>
            <a:off x="3851375" y="1035495"/>
            <a:ext cx="4217969" cy="2114127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Health and Wellbeing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Understand how to be a good friend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Resolving conflicts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Plan a healthy picnic to take to the moon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Jigsaw – Being me in my world 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"/>
          <p:cNvSpPr/>
          <p:nvPr/>
        </p:nvSpPr>
        <p:spPr>
          <a:xfrm>
            <a:off x="622169" y="1162740"/>
            <a:ext cx="2017336" cy="702598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dk1"/>
                </a:solidFill>
                <a:latin typeface="Twinkl" panose="02000000000000000000" pitchFamily="2" charset="0"/>
              </a:rPr>
              <a:t>Autumn 1</a:t>
            </a:r>
            <a:r>
              <a:rPr lang="en-GB" sz="1400" b="1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      </a:t>
            </a:r>
            <a:r>
              <a:rPr lang="en-GB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dirty="0"/>
          </a:p>
        </p:txBody>
      </p:sp>
      <p:sp>
        <p:nvSpPr>
          <p:cNvPr id="96" name="Google Shape;96;p1"/>
          <p:cNvSpPr/>
          <p:nvPr/>
        </p:nvSpPr>
        <p:spPr>
          <a:xfrm rot="5400000">
            <a:off x="7779186" y="3485699"/>
            <a:ext cx="254523" cy="820132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7" name="Google Shape;9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6135" y="123392"/>
            <a:ext cx="858653" cy="88542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79EFEB3-71C1-4FF7-828D-24567FE96F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0097" y="4966239"/>
            <a:ext cx="1914481" cy="171253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4D4EF87-CDFF-45F2-9932-FA4FD7BAF8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3580" y="4804493"/>
            <a:ext cx="154305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9809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2639505" y="448486"/>
            <a:ext cx="7032396" cy="369332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Topic Title: Stargazers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      </a:t>
            </a:r>
            <a:r>
              <a:rPr lang="en-GB" sz="1800" b="1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Term: 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Autumn      </a:t>
            </a:r>
            <a:r>
              <a:rPr lang="en-GB" sz="1800" b="1" i="0" u="none" strike="noStrike" cap="none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Class: Magpies</a:t>
            </a:r>
            <a:endParaRPr dirty="0">
              <a:latin typeface="Twinkl" panose="02000000000000000000" pitchFamily="2" charset="0"/>
            </a:endParaRPr>
          </a:p>
        </p:txBody>
      </p:sp>
      <p:sp>
        <p:nvSpPr>
          <p:cNvPr id="85" name="Google Shape;85;p1"/>
          <p:cNvSpPr/>
          <p:nvPr/>
        </p:nvSpPr>
        <p:spPr>
          <a:xfrm>
            <a:off x="4489153" y="3429000"/>
            <a:ext cx="2730679" cy="1468437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u="sng" dirty="0">
                <a:solidFill>
                  <a:schemeClr val="dk1"/>
                </a:solidFill>
                <a:latin typeface="Twinkl" panose="02000000000000000000" pitchFamily="2" charset="0"/>
              </a:rPr>
              <a:t>What is a shadow?</a:t>
            </a:r>
          </a:p>
        </p:txBody>
      </p:sp>
      <p:sp>
        <p:nvSpPr>
          <p:cNvPr id="86" name="Google Shape;86;p1"/>
          <p:cNvSpPr/>
          <p:nvPr/>
        </p:nvSpPr>
        <p:spPr>
          <a:xfrm>
            <a:off x="8754012" y="1299770"/>
            <a:ext cx="3035778" cy="1782795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en-GB" sz="1200" b="1" u="sng" dirty="0">
                <a:latin typeface="Twinkl" panose="02000000000000000000" pitchFamily="2" charset="0"/>
              </a:rPr>
              <a:t>Science and Technology</a:t>
            </a:r>
            <a:endParaRPr lang="en-GB" sz="1200" dirty="0">
              <a:latin typeface="Twinkl" panose="02000000000000000000" pitchFamily="2" charset="0"/>
            </a:endParaRPr>
          </a:p>
          <a:p>
            <a:pPr algn="ctr"/>
            <a:r>
              <a:rPr lang="en-GB" sz="1800" dirty="0"/>
              <a:t> </a:t>
            </a:r>
            <a:r>
              <a:rPr lang="en-GB" sz="1200" dirty="0">
                <a:latin typeface="Twinkl" panose="02000000000000000000" pitchFamily="2" charset="0"/>
              </a:rPr>
              <a:t>To learn about night and day</a:t>
            </a:r>
          </a:p>
          <a:p>
            <a:pPr algn="ctr"/>
            <a:r>
              <a:rPr lang="en-GB" sz="1200" dirty="0">
                <a:latin typeface="Twinkl" panose="02000000000000000000" pitchFamily="2" charset="0"/>
              </a:rPr>
              <a:t>Understand light sources</a:t>
            </a:r>
          </a:p>
          <a:p>
            <a:pPr algn="ctr"/>
            <a:r>
              <a:rPr lang="en-GB" sz="1200" dirty="0">
                <a:latin typeface="Twinkl" panose="02000000000000000000" pitchFamily="2" charset="0"/>
              </a:rPr>
              <a:t>Understand how shadows are made</a:t>
            </a:r>
            <a:br>
              <a:rPr lang="en-GB" sz="1800" dirty="0"/>
            </a:br>
            <a:endParaRPr lang="en-GB" sz="18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7908301" y="5264835"/>
            <a:ext cx="2347274" cy="1444658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Maths 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b="1" u="sng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Time of the day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b="1" u="sng" dirty="0">
              <a:solidFill>
                <a:schemeClr val="dk1"/>
              </a:solidFill>
              <a:latin typeface="Twinkl" panose="02000000000000000000" pitchFamily="2" charset="0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Time – o’clock</a:t>
            </a:r>
          </a:p>
        </p:txBody>
      </p:sp>
      <p:pic>
        <p:nvPicPr>
          <p:cNvPr id="88" name="Google Shape;88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40303" y="135606"/>
            <a:ext cx="1109568" cy="1072989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"/>
          <p:cNvSpPr/>
          <p:nvPr/>
        </p:nvSpPr>
        <p:spPr>
          <a:xfrm>
            <a:off x="8554994" y="3352615"/>
            <a:ext cx="3433800" cy="1695716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Expressive Arts</a:t>
            </a:r>
            <a:endParaRPr sz="1200" b="1" u="sng" dirty="0">
              <a:solidFill>
                <a:schemeClr val="dk1"/>
              </a:solidFill>
              <a:latin typeface="Twinkl" panose="02000000000000000000" pitchFamily="2" charset="0"/>
              <a:sym typeface="Arial"/>
            </a:endParaRPr>
          </a:p>
          <a:p>
            <a:pPr lvl="0" algn="ctr"/>
            <a:endParaRPr lang="en-GB" sz="1200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  <a:p>
            <a:pPr lvl="0" algn="ctr"/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Children will design and make their own</a:t>
            </a:r>
          </a:p>
          <a:p>
            <a:pPr lvl="0" algn="ctr"/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Shadow puppets</a:t>
            </a:r>
          </a:p>
          <a:p>
            <a:pPr lvl="0" algn="ctr"/>
            <a:endParaRPr lang="en-GB" sz="1200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  <a:sym typeface="Calibri"/>
            </a:endParaRPr>
          </a:p>
          <a:p>
            <a:pPr lvl="0" algn="ctr"/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Listen to the planets by Holst – how does the music make them feel? What does it make them think of?</a:t>
            </a:r>
            <a:endParaRPr dirty="0">
              <a:latin typeface="Twinkl" panose="02000000000000000000" pitchFamily="2" charset="0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230956" y="1979326"/>
            <a:ext cx="2955304" cy="3599541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Language and Literacy</a:t>
            </a:r>
            <a:endParaRPr sz="1200" dirty="0"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 err="1">
                <a:solidFill>
                  <a:schemeClr val="dk1"/>
                </a:solidFill>
                <a:latin typeface="Twinkl" panose="02000000000000000000" pitchFamily="2" charset="0"/>
              </a:rPr>
              <a:t>Oracy</a:t>
            </a: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</a:rPr>
              <a:t>: </a:t>
            </a:r>
          </a:p>
          <a:p>
            <a:r>
              <a:rPr lang="en-GB" sz="1200" dirty="0">
                <a:latin typeface="Twinkl" panose="02000000000000000000" pitchFamily="2" charset="0"/>
              </a:rPr>
              <a:t>Retell events </a:t>
            </a:r>
          </a:p>
          <a:p>
            <a:r>
              <a:rPr lang="en-GB" sz="1200" dirty="0">
                <a:latin typeface="Twinkl" panose="02000000000000000000" pitchFamily="2" charset="0"/>
              </a:rPr>
              <a:t>Ask and answer questions </a:t>
            </a:r>
          </a:p>
          <a:p>
            <a:r>
              <a:rPr lang="en-GB" sz="1200" dirty="0">
                <a:latin typeface="Twinkl" panose="02000000000000000000" pitchFamily="2" charset="0"/>
              </a:rPr>
              <a:t>Discuss thoughts and feelings</a:t>
            </a:r>
            <a:endParaRPr lang="en-GB"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Hot seat of book characters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Discuss themes through text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</a:rPr>
              <a:t>Reading: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Shared reading of class text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Phonics 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</a:rPr>
              <a:t>Writing: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Write my name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Write phonic sounds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</a:rPr>
              <a:t>Text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My Shadow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Jacks Amazing shadow</a:t>
            </a:r>
            <a:endParaRPr sz="1200" dirty="0">
              <a:solidFill>
                <a:schemeClr val="dk1"/>
              </a:solidFill>
              <a:latin typeface="Twinkl" panose="02000000000000000000" pitchFamily="2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1" name="Google Shape;91;p1"/>
          <p:cNvSpPr/>
          <p:nvPr/>
        </p:nvSpPr>
        <p:spPr>
          <a:xfrm>
            <a:off x="5854492" y="2912378"/>
            <a:ext cx="279424" cy="700783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/>
          <p:nvPr/>
        </p:nvSpPr>
        <p:spPr>
          <a:xfrm rot="-5400000">
            <a:off x="3675276" y="3425573"/>
            <a:ext cx="254523" cy="820132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/>
          <p:nvPr/>
        </p:nvSpPr>
        <p:spPr>
          <a:xfrm rot="7979631">
            <a:off x="7239851" y="4181647"/>
            <a:ext cx="255445" cy="117695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/>
          <p:nvPr/>
        </p:nvSpPr>
        <p:spPr>
          <a:xfrm>
            <a:off x="3851375" y="1035495"/>
            <a:ext cx="4217969" cy="2114127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Health and Wellbeing</a:t>
            </a:r>
          </a:p>
          <a:p>
            <a:pPr lvl="0" algn="ctr"/>
            <a:endParaRPr lang="en-GB" sz="1200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</a:endParaRPr>
          </a:p>
          <a:p>
            <a:pPr lvl="0" algn="ctr"/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</a:rPr>
              <a:t>Understand how to be a good friend</a:t>
            </a:r>
          </a:p>
          <a:p>
            <a:pPr lvl="0" algn="ctr"/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</a:rPr>
              <a:t>Resolving conflicts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solidFill>
                <a:schemeClr val="dk1"/>
              </a:solidFill>
              <a:latin typeface="Twinkl" panose="02000000000000000000" pitchFamily="2" charset="0"/>
              <a:ea typeface="Calibri"/>
              <a:cs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Calibri"/>
                <a:cs typeface="Calibri"/>
                <a:sym typeface="Calibri"/>
              </a:rPr>
              <a:t>Jigsaw – Healthy Me</a:t>
            </a:r>
          </a:p>
        </p:txBody>
      </p:sp>
      <p:sp>
        <p:nvSpPr>
          <p:cNvPr id="95" name="Google Shape;95;p1"/>
          <p:cNvSpPr/>
          <p:nvPr/>
        </p:nvSpPr>
        <p:spPr>
          <a:xfrm>
            <a:off x="622169" y="1162740"/>
            <a:ext cx="2017336" cy="702598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dk1"/>
                </a:solidFill>
                <a:latin typeface="Twinkl" panose="02000000000000000000" pitchFamily="2" charset="0"/>
              </a:rPr>
              <a:t>Autumn 2</a:t>
            </a:r>
            <a:r>
              <a:rPr lang="en-GB" sz="1400" b="1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     </a:t>
            </a:r>
            <a:r>
              <a:rPr lang="en-GB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dirty="0"/>
          </a:p>
        </p:txBody>
      </p:sp>
      <p:sp>
        <p:nvSpPr>
          <p:cNvPr id="96" name="Google Shape;96;p1"/>
          <p:cNvSpPr/>
          <p:nvPr/>
        </p:nvSpPr>
        <p:spPr>
          <a:xfrm rot="5400000">
            <a:off x="7779186" y="3485699"/>
            <a:ext cx="254523" cy="820132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7" name="Google Shape;9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6135" y="123392"/>
            <a:ext cx="858653" cy="8854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FA4ABC4-4DF5-44BF-893E-5CE5DE4D07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9575" y="4911661"/>
            <a:ext cx="1688580" cy="168117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8C5EB76-9BE8-41BD-87D0-795E1F30E5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41951" y="5074639"/>
            <a:ext cx="1688580" cy="168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87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5"/>
          <p:cNvSpPr txBox="1"/>
          <p:nvPr/>
        </p:nvSpPr>
        <p:spPr>
          <a:xfrm>
            <a:off x="2705492" y="447210"/>
            <a:ext cx="7476197" cy="369291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Topic Title:  </a:t>
            </a:r>
            <a:r>
              <a:rPr lang="en-GB" sz="1800" dirty="0" err="1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Hudol</a:t>
            </a:r>
            <a:r>
              <a:rPr lang="en-GB" sz="18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 Mi/Stargazers       </a:t>
            </a:r>
            <a:r>
              <a:rPr lang="en-GB" sz="1800" b="1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Term: </a:t>
            </a:r>
            <a:r>
              <a:rPr lang="en-GB" sz="18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Autumn      </a:t>
            </a:r>
            <a:r>
              <a:rPr lang="en-GB" sz="1800" b="1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Class: Magpies </a:t>
            </a:r>
            <a:endParaRPr dirty="0">
              <a:latin typeface="Twinkl" panose="02000000000000000000" pitchFamily="2" charset="0"/>
            </a:endParaRPr>
          </a:p>
        </p:txBody>
      </p:sp>
      <p:sp>
        <p:nvSpPr>
          <p:cNvPr id="169" name="Google Shape;169;p5"/>
          <p:cNvSpPr/>
          <p:nvPr/>
        </p:nvSpPr>
        <p:spPr>
          <a:xfrm>
            <a:off x="447772" y="1239576"/>
            <a:ext cx="2347274" cy="2370889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Key Vocabulary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Same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Different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Belong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Family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emotions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Friendship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Sorry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Space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Alien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Planet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shadow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b="1" u="sng" dirty="0">
              <a:solidFill>
                <a:schemeClr val="dk1"/>
              </a:solidFill>
            </a:endParaRPr>
          </a:p>
        </p:txBody>
      </p:sp>
      <p:sp>
        <p:nvSpPr>
          <p:cNvPr id="170" name="Google Shape;170;p5"/>
          <p:cNvSpPr/>
          <p:nvPr/>
        </p:nvSpPr>
        <p:spPr>
          <a:xfrm>
            <a:off x="8643275" y="3875606"/>
            <a:ext cx="2347274" cy="2467457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u="sng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Dates for Diaries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b="1" u="sng" dirty="0">
              <a:solidFill>
                <a:schemeClr val="dk1"/>
              </a:solidFill>
            </a:endParaRPr>
          </a:p>
          <a:p>
            <a:pPr lvl="0" algn="ctr"/>
            <a:r>
              <a:rPr lang="en-GB" sz="1200" dirty="0">
                <a:latin typeface="Twinkl" panose="02000000000000000000" pitchFamily="2" charset="0"/>
              </a:rPr>
              <a:t>3.11.25</a:t>
            </a:r>
          </a:p>
          <a:p>
            <a:pPr lvl="0" algn="ctr"/>
            <a:r>
              <a:rPr lang="en-GB" sz="1200" dirty="0">
                <a:latin typeface="Twinkl" panose="02000000000000000000" pitchFamily="2" charset="0"/>
              </a:rPr>
              <a:t>School photo day</a:t>
            </a:r>
          </a:p>
          <a:p>
            <a:pPr lvl="0" algn="ctr"/>
            <a:r>
              <a:rPr lang="en-GB" sz="1200" dirty="0">
                <a:latin typeface="Twinkl" panose="02000000000000000000" pitchFamily="2" charset="0"/>
              </a:rPr>
              <a:t>9.12.25</a:t>
            </a:r>
          </a:p>
          <a:p>
            <a:pPr lvl="0" algn="ctr"/>
            <a:r>
              <a:rPr lang="en-GB" sz="1200" dirty="0">
                <a:latin typeface="Twinkl" panose="02000000000000000000" pitchFamily="2" charset="0"/>
              </a:rPr>
              <a:t>Christmas concert</a:t>
            </a:r>
          </a:p>
          <a:p>
            <a:pPr lvl="0" algn="ctr"/>
            <a:r>
              <a:rPr lang="en-GB" sz="1200" dirty="0">
                <a:latin typeface="Twinkl" panose="02000000000000000000" pitchFamily="2" charset="0"/>
              </a:rPr>
              <a:t>9:30 &amp; 2</a:t>
            </a:r>
          </a:p>
          <a:p>
            <a:pPr lvl="0" algn="ctr"/>
            <a:r>
              <a:rPr lang="en-GB" sz="1200" dirty="0">
                <a:latin typeface="Twinkl" panose="02000000000000000000" pitchFamily="2" charset="0"/>
              </a:rPr>
              <a:t>18.12.25</a:t>
            </a:r>
          </a:p>
          <a:p>
            <a:pPr lvl="0" algn="ctr"/>
            <a:r>
              <a:rPr lang="en-GB" sz="1200" dirty="0">
                <a:latin typeface="Twinkl" panose="02000000000000000000" pitchFamily="2" charset="0"/>
              </a:rPr>
              <a:t>Blackwood Miners</a:t>
            </a:r>
          </a:p>
          <a:p>
            <a:pPr lvl="0" algn="ctr"/>
            <a:r>
              <a:rPr lang="en-GB" sz="1200" dirty="0">
                <a:latin typeface="Twinkl" panose="02000000000000000000" pitchFamily="2" charset="0"/>
              </a:rPr>
              <a:t>Pantomime trip</a:t>
            </a:r>
            <a:endParaRPr sz="1200" dirty="0">
              <a:latin typeface="Twinkl" panose="02000000000000000000" pitchFamily="2" charset="0"/>
            </a:endParaRPr>
          </a:p>
        </p:txBody>
      </p:sp>
      <p:pic>
        <p:nvPicPr>
          <p:cNvPr id="171" name="Google Shape;171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52960" y="166587"/>
            <a:ext cx="1109568" cy="1072989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5"/>
          <p:cNvSpPr/>
          <p:nvPr/>
        </p:nvSpPr>
        <p:spPr>
          <a:xfrm>
            <a:off x="5876743" y="1239576"/>
            <a:ext cx="2347274" cy="2370889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MFL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b="1" u="sng" dirty="0">
              <a:solidFill>
                <a:schemeClr val="dk1"/>
              </a:solidFill>
            </a:endParaRPr>
          </a:p>
          <a:p>
            <a:pPr lvl="0" algn="ctr"/>
            <a:r>
              <a:rPr lang="en-GB" sz="1800" b="1" u="sng" dirty="0">
                <a:solidFill>
                  <a:schemeClr val="dk1"/>
                </a:solidFill>
              </a:rPr>
              <a:t> </a:t>
            </a: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Use simple greetings in Welsh/French/</a:t>
            </a:r>
          </a:p>
          <a:p>
            <a:pPr lvl="0" algn="ctr"/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German/ Spanish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u="sng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dirty="0"/>
          </a:p>
        </p:txBody>
      </p:sp>
      <p:sp>
        <p:nvSpPr>
          <p:cNvPr id="173" name="Google Shape;173;p5"/>
          <p:cNvSpPr/>
          <p:nvPr/>
        </p:nvSpPr>
        <p:spPr>
          <a:xfrm>
            <a:off x="8564252" y="1238600"/>
            <a:ext cx="2347274" cy="2370889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RVE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dk1"/>
                </a:solidFill>
                <a:latin typeface="Twinkl" panose="02000000000000000000" pitchFamily="2" charset="0"/>
              </a:rPr>
              <a:t>Jigsaw RVE</a:t>
            </a:r>
          </a:p>
        </p:txBody>
      </p:sp>
      <p:sp>
        <p:nvSpPr>
          <p:cNvPr id="174" name="Google Shape;174;p5"/>
          <p:cNvSpPr/>
          <p:nvPr/>
        </p:nvSpPr>
        <p:spPr>
          <a:xfrm>
            <a:off x="3188855" y="3875608"/>
            <a:ext cx="2321695" cy="2449779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175" name="Google Shape;175;p5"/>
          <p:cNvSpPr/>
          <p:nvPr/>
        </p:nvSpPr>
        <p:spPr>
          <a:xfrm>
            <a:off x="5876743" y="3875607"/>
            <a:ext cx="2390563" cy="244978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5"/>
          <p:cNvSpPr/>
          <p:nvPr/>
        </p:nvSpPr>
        <p:spPr>
          <a:xfrm>
            <a:off x="3163276" y="1239576"/>
            <a:ext cx="2347274" cy="2370889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Welsh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 err="1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Boredau</a:t>
            </a:r>
            <a:endParaRPr lang="en-GB" sz="1200" dirty="0">
              <a:solidFill>
                <a:schemeClr val="dk1"/>
              </a:solidFill>
              <a:latin typeface="Twinkl" panose="02000000000000000000" pitchFamily="2" charset="0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 err="1">
                <a:solidFill>
                  <a:schemeClr val="dk1"/>
                </a:solidFill>
                <a:latin typeface="Twinkl" panose="02000000000000000000" pitchFamily="2" charset="0"/>
              </a:rPr>
              <a:t>Syt</a:t>
            </a: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 </a:t>
            </a:r>
            <a:r>
              <a:rPr lang="en-GB" sz="1200" dirty="0" err="1">
                <a:solidFill>
                  <a:schemeClr val="dk1"/>
                </a:solidFill>
                <a:latin typeface="Twinkl" panose="02000000000000000000" pitchFamily="2" charset="0"/>
              </a:rPr>
              <a:t>wyt</a:t>
            </a: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 </a:t>
            </a:r>
            <a:r>
              <a:rPr lang="en-GB" sz="1200" dirty="0" err="1">
                <a:solidFill>
                  <a:schemeClr val="dk1"/>
                </a:solidFill>
                <a:latin typeface="Twinkl" panose="02000000000000000000" pitchFamily="2" charset="0"/>
              </a:rPr>
              <a:t>ti</a:t>
            </a: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?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 err="1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Diolch</a:t>
            </a:r>
            <a:endParaRPr lang="en-GB" sz="1200" dirty="0">
              <a:solidFill>
                <a:schemeClr val="dk1"/>
              </a:solidFill>
              <a:latin typeface="Twinkl" panose="02000000000000000000" pitchFamily="2" charset="0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 err="1">
                <a:solidFill>
                  <a:schemeClr val="dk1"/>
                </a:solidFill>
                <a:latin typeface="Twinkl" panose="02000000000000000000" pitchFamily="2" charset="0"/>
              </a:rPr>
              <a:t>Dwi’n</a:t>
            </a: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 </a:t>
            </a:r>
            <a:r>
              <a:rPr lang="en-GB" sz="1200" dirty="0" err="1">
                <a:solidFill>
                  <a:schemeClr val="dk1"/>
                </a:solidFill>
                <a:latin typeface="Twinkl" panose="02000000000000000000" pitchFamily="2" charset="0"/>
              </a:rPr>
              <a:t>hoffi</a:t>
            </a:r>
            <a:endParaRPr lang="en-GB" sz="1200" dirty="0">
              <a:solidFill>
                <a:schemeClr val="dk1"/>
              </a:solidFill>
              <a:latin typeface="Twinkl" panose="02000000000000000000" pitchFamily="2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 err="1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Dwi’n</a:t>
            </a: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 </a:t>
            </a:r>
            <a:r>
              <a:rPr lang="en-GB" sz="1200" dirty="0" err="1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ddim</a:t>
            </a: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 </a:t>
            </a:r>
            <a:r>
              <a:rPr lang="en-GB" sz="1200" dirty="0" err="1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yn</a:t>
            </a: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 </a:t>
            </a:r>
            <a:r>
              <a:rPr lang="en-GB" sz="1200" dirty="0" err="1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hoffi</a:t>
            </a: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   </a:t>
            </a:r>
            <a:endParaRPr sz="1200" dirty="0">
              <a:latin typeface="Twinkl" panose="02000000000000000000" pitchFamily="2" charset="0"/>
            </a:endParaRPr>
          </a:p>
        </p:txBody>
      </p:sp>
      <p:sp>
        <p:nvSpPr>
          <p:cNvPr id="177" name="Google Shape;177;p5"/>
          <p:cNvSpPr/>
          <p:nvPr/>
        </p:nvSpPr>
        <p:spPr>
          <a:xfrm>
            <a:off x="447772" y="3887795"/>
            <a:ext cx="2347274" cy="2467457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u="sng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RSE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b="1" u="sng" dirty="0">
              <a:solidFill>
                <a:schemeClr val="dk1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Jigsaw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</a:rPr>
              <a:t>Being me in my worl</a:t>
            </a: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d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ea typeface="Arial"/>
                <a:cs typeface="Arial"/>
                <a:sym typeface="Arial"/>
              </a:rPr>
              <a:t>Healthy me</a:t>
            </a: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dirty="0"/>
          </a:p>
        </p:txBody>
      </p:sp>
      <p:sp>
        <p:nvSpPr>
          <p:cNvPr id="178" name="Google Shape;178;p5"/>
          <p:cNvSpPr/>
          <p:nvPr/>
        </p:nvSpPr>
        <p:spPr>
          <a:xfrm>
            <a:off x="3231399" y="3887795"/>
            <a:ext cx="215796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Community Links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b="1" u="sng" dirty="0">
              <a:solidFill>
                <a:schemeClr val="dk1"/>
              </a:solidFill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Allotment visits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</a:rPr>
              <a:t>Christmas fayre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Parent workshops   </a:t>
            </a:r>
            <a:endParaRPr sz="1200" dirty="0">
              <a:latin typeface="Twinkl" panose="02000000000000000000" pitchFamily="2" charset="0"/>
            </a:endParaRPr>
          </a:p>
        </p:txBody>
      </p:sp>
      <p:sp>
        <p:nvSpPr>
          <p:cNvPr id="179" name="Google Shape;179;p5"/>
          <p:cNvSpPr/>
          <p:nvPr/>
        </p:nvSpPr>
        <p:spPr>
          <a:xfrm>
            <a:off x="5899143" y="3999984"/>
            <a:ext cx="2350323" cy="1138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u="sng" dirty="0">
                <a:solidFill>
                  <a:schemeClr val="dk1"/>
                </a:solidFill>
                <a:latin typeface="Twinkl" panose="02000000000000000000" pitchFamily="2" charset="0"/>
                <a:sym typeface="Arial"/>
              </a:rPr>
              <a:t>Cross Cutting Themes</a:t>
            </a:r>
          </a:p>
          <a:p>
            <a:pPr lvl="0" algn="ctr"/>
            <a:r>
              <a:rPr lang="en-GB" sz="1200" dirty="0">
                <a:latin typeface="Twinkl" panose="02000000000000000000" pitchFamily="2" charset="0"/>
              </a:rPr>
              <a:t>Diversity</a:t>
            </a:r>
          </a:p>
          <a:p>
            <a:pPr lvl="0" algn="ctr"/>
            <a:endParaRPr lang="en-GB" sz="1200" dirty="0">
              <a:latin typeface="Twinkl" panose="02000000000000000000" pitchFamily="2" charset="0"/>
            </a:endParaRPr>
          </a:p>
          <a:p>
            <a:pPr lvl="0" algn="ctr"/>
            <a:r>
              <a:rPr lang="en-GB" sz="1200" dirty="0">
                <a:latin typeface="Twinkl" panose="02000000000000000000" pitchFamily="2" charset="0"/>
              </a:rPr>
              <a:t>Human Rights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80" name="Google Shape;180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6135" y="123392"/>
            <a:ext cx="858653" cy="8854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786</Words>
  <Application>Microsoft Office PowerPoint</Application>
  <PresentationFormat>Widescreen</PresentationFormat>
  <Paragraphs>222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Rees</dc:creator>
  <cp:lastModifiedBy>POWELLF@learning.local</cp:lastModifiedBy>
  <cp:revision>14</cp:revision>
  <dcterms:created xsi:type="dcterms:W3CDTF">2024-05-14T08:03:06Z</dcterms:created>
  <dcterms:modified xsi:type="dcterms:W3CDTF">2025-09-03T13:46:29Z</dcterms:modified>
</cp:coreProperties>
</file>